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61" r:id="rId2"/>
    <p:sldId id="275" r:id="rId3"/>
    <p:sldId id="290" r:id="rId4"/>
    <p:sldId id="284" r:id="rId5"/>
    <p:sldId id="2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2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4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7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7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78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7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6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2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65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947" y="5779008"/>
            <a:ext cx="9144000" cy="892380"/>
          </a:xfrm>
        </p:spPr>
        <p:txBody>
          <a:bodyPr/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r>
              <a:rPr lang="en-ZA" sz="3200" dirty="0" smtClean="0"/>
              <a:t>IDRC Open Data Case Study: Opening access to economic data to prevent alcohol and tobacco related diseases in African countries </a:t>
            </a:r>
            <a:endParaRPr lang="en-ZA" sz="32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" b="3064"/>
          <a:stretch>
            <a:fillRect/>
          </a:stretch>
        </p:blipFill>
        <p:spPr>
          <a:xfrm>
            <a:off x="0" y="0"/>
            <a:ext cx="12192000" cy="5221224"/>
          </a:xfrm>
        </p:spPr>
      </p:pic>
      <p:sp>
        <p:nvSpPr>
          <p:cNvPr id="4" name="TextBox 3"/>
          <p:cNvSpPr txBox="1"/>
          <p:nvPr/>
        </p:nvSpPr>
        <p:spPr>
          <a:xfrm>
            <a:off x="10105053" y="5029200"/>
            <a:ext cx="208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srgbClr val="008000"/>
                </a:solidFill>
              </a:rPr>
              <a:t>Photo: Jade Gibson, 2014</a:t>
            </a:r>
            <a:endParaRPr lang="en-ZA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Project Background and Motivation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 smtClean="0"/>
          </a:p>
          <a:p>
            <a:r>
              <a:rPr lang="en-ZA" sz="2400" dirty="0" smtClean="0"/>
              <a:t>Alcohol </a:t>
            </a:r>
            <a:r>
              <a:rPr lang="en-ZA" sz="2400" dirty="0"/>
              <a:t>and tobacco related diseases require public health </a:t>
            </a:r>
            <a:r>
              <a:rPr lang="en-ZA" sz="2400" dirty="0" smtClean="0"/>
              <a:t>action. Effective public </a:t>
            </a:r>
            <a:r>
              <a:rPr lang="en-ZA" sz="2400" dirty="0"/>
              <a:t>policies need sound analyses </a:t>
            </a:r>
            <a:r>
              <a:rPr lang="en-ZA" sz="2400" dirty="0" smtClean="0"/>
              <a:t>based on reliable </a:t>
            </a:r>
            <a:r>
              <a:rPr lang="en-ZA" sz="2400" dirty="0" smtClean="0"/>
              <a:t>data</a:t>
            </a:r>
            <a:r>
              <a:rPr lang="en-ZA" sz="2400" dirty="0"/>
              <a:t>.</a:t>
            </a:r>
          </a:p>
          <a:p>
            <a:r>
              <a:rPr lang="en-ZA" sz="2400" dirty="0" smtClean="0"/>
              <a:t>African governments generate relevant </a:t>
            </a:r>
            <a:r>
              <a:rPr lang="en-ZA" sz="2400" dirty="0"/>
              <a:t>data </a:t>
            </a:r>
            <a:r>
              <a:rPr lang="en-ZA" sz="2400" dirty="0" smtClean="0"/>
              <a:t>– on:</a:t>
            </a:r>
            <a:endParaRPr lang="en-ZA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ZA" sz="2400" dirty="0"/>
              <a:t>•	Alcohol and tobacco use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ZA" sz="2400" dirty="0"/>
              <a:t>•	Prevalence of alcohol and tobacco related diseases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ZA" sz="2400" dirty="0"/>
              <a:t>•	Tobacco control measures, </a:t>
            </a:r>
            <a:r>
              <a:rPr lang="en-ZA" sz="2400" dirty="0" smtClean="0"/>
              <a:t>taxation </a:t>
            </a:r>
            <a:endParaRPr lang="en-ZA" sz="2400" dirty="0"/>
          </a:p>
          <a:p>
            <a:r>
              <a:rPr lang="en-ZA" sz="2400" dirty="0"/>
              <a:t>However, this is not routinely made available online or in research-ready formats. The Project will address this by sourcing and publishing this data to allow </a:t>
            </a:r>
            <a:r>
              <a:rPr lang="en-ZA" sz="2400" dirty="0" smtClean="0"/>
              <a:t>evidence-informed</a:t>
            </a:r>
            <a:r>
              <a:rPr lang="en-ZA" sz="2400" dirty="0"/>
              <a:t>, </a:t>
            </a:r>
            <a:r>
              <a:rPr lang="en-ZA" sz="2400" dirty="0" smtClean="0"/>
              <a:t>policy </a:t>
            </a:r>
            <a:r>
              <a:rPr lang="en-ZA" sz="2400" dirty="0"/>
              <a:t>research </a:t>
            </a:r>
            <a:r>
              <a:rPr lang="en-ZA" sz="2400" dirty="0" smtClean="0"/>
              <a:t>for </a:t>
            </a:r>
            <a:r>
              <a:rPr lang="en-ZA" sz="2400" dirty="0"/>
              <a:t>alcohol and tobacco </a:t>
            </a:r>
            <a:r>
              <a:rPr lang="en-ZA" sz="2400" dirty="0" smtClean="0"/>
              <a:t>control measures</a:t>
            </a:r>
            <a:endParaRPr lang="en-ZA" sz="2400" dirty="0"/>
          </a:p>
          <a:p>
            <a:endParaRPr lang="en-ZA" dirty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669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Aim of the Project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To </a:t>
            </a:r>
            <a:r>
              <a:rPr lang="en-ZA" sz="2400" dirty="0"/>
              <a:t>broaden access to </a:t>
            </a:r>
            <a:r>
              <a:rPr lang="en-ZA" sz="2400" dirty="0" smtClean="0"/>
              <a:t>existing alcohol and tobacco data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To increase </a:t>
            </a:r>
            <a:r>
              <a:rPr lang="en-ZA" sz="2400" dirty="0"/>
              <a:t>awareness of </a:t>
            </a:r>
            <a:r>
              <a:rPr lang="en-ZA" sz="2400" dirty="0" smtClean="0"/>
              <a:t>available data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To encourage research in the field</a:t>
            </a:r>
          </a:p>
          <a:p>
            <a:pPr marL="0" indent="0">
              <a:buNone/>
            </a:pPr>
            <a:r>
              <a:rPr lang="en-ZA" sz="2400" dirty="0" smtClean="0"/>
              <a:t>The </a:t>
            </a:r>
            <a:r>
              <a:rPr lang="en-ZA" sz="2400" dirty="0"/>
              <a:t>focus will be on economic </a:t>
            </a:r>
            <a:r>
              <a:rPr lang="en-ZA" sz="2400" dirty="0" smtClean="0"/>
              <a:t>data </a:t>
            </a:r>
            <a:r>
              <a:rPr lang="en-ZA" sz="2400" dirty="0" err="1" smtClean="0"/>
              <a:t>e.g.data</a:t>
            </a:r>
            <a:r>
              <a:rPr lang="en-ZA" sz="2400" dirty="0" smtClean="0"/>
              <a:t> </a:t>
            </a:r>
            <a:r>
              <a:rPr lang="en-ZA" sz="2400" dirty="0"/>
              <a:t>on tobacco prices and taxes (revenue). </a:t>
            </a:r>
            <a:r>
              <a:rPr lang="en-ZA" sz="2400" dirty="0" smtClean="0"/>
              <a:t>Consumption </a:t>
            </a:r>
            <a:r>
              <a:rPr lang="en-ZA" sz="2400" dirty="0"/>
              <a:t>data will also be collected. </a:t>
            </a:r>
            <a:endParaRPr lang="en-ZA" sz="2400" dirty="0" smtClean="0"/>
          </a:p>
          <a:p>
            <a:r>
              <a:rPr lang="en-ZA" sz="2400" dirty="0" smtClean="0"/>
              <a:t>DataFirst </a:t>
            </a:r>
            <a:r>
              <a:rPr lang="en-ZA" sz="2400" dirty="0"/>
              <a:t>is a research data service based at the University of Cape </a:t>
            </a:r>
            <a:r>
              <a:rPr lang="en-ZA" sz="2400" dirty="0" smtClean="0"/>
              <a:t>Town and will help the Project source data in </a:t>
            </a:r>
            <a:r>
              <a:rPr lang="en-ZA" sz="2400" dirty="0"/>
              <a:t>three African countries </a:t>
            </a:r>
            <a:r>
              <a:rPr lang="en-ZA" sz="2400" dirty="0" smtClean="0"/>
              <a:t>and will make this available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Time </a:t>
            </a:r>
            <a:r>
              <a:rPr lang="en-ZA" sz="2400" dirty="0"/>
              <a:t>series </a:t>
            </a:r>
            <a:r>
              <a:rPr lang="en-ZA" sz="2400" dirty="0" smtClean="0"/>
              <a:t>data – to examine changes over time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Cross-sectional data – to obtain precise measurements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 smtClean="0"/>
              <a:t>Panel survey data – for both</a:t>
            </a:r>
          </a:p>
          <a:p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3768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participate in the pilot Open Data programme?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Placing data in the public domain is an agreed Project output</a:t>
            </a:r>
          </a:p>
          <a:p>
            <a:r>
              <a:rPr lang="en-ZA" sz="2400" dirty="0" smtClean="0"/>
              <a:t>Challenges will be around access and permissions, as well as data quality control</a:t>
            </a:r>
          </a:p>
          <a:p>
            <a:r>
              <a:rPr lang="en-ZA" sz="2400" dirty="0" smtClean="0"/>
              <a:t>These are not unique to African countries – only exacerbated by skills and infrastructure constraints in some countries</a:t>
            </a:r>
          </a:p>
          <a:p>
            <a:r>
              <a:rPr lang="en-ZA" sz="2400" dirty="0" smtClean="0"/>
              <a:t>Lessons learned can be shared through the pilot </a:t>
            </a:r>
            <a:r>
              <a:rPr lang="en-ZA" sz="2400" dirty="0" smtClean="0"/>
              <a:t>study </a:t>
            </a:r>
            <a:r>
              <a:rPr lang="en-ZA" sz="2400" dirty="0" smtClean="0"/>
              <a:t>to </a:t>
            </a:r>
            <a:r>
              <a:rPr lang="en-ZA" sz="2400" dirty="0"/>
              <a:t>inform </a:t>
            </a:r>
            <a:r>
              <a:rPr lang="en-ZA" sz="2400" dirty="0" smtClean="0"/>
              <a:t>future attempts to widen access to African policy and health </a:t>
            </a:r>
            <a:r>
              <a:rPr lang="en-ZA" sz="2400" dirty="0" smtClean="0"/>
              <a:t>data</a:t>
            </a:r>
          </a:p>
          <a:p>
            <a:r>
              <a:rPr lang="en-ZA" sz="2400" dirty="0" smtClean="0"/>
              <a:t>Will also inform </a:t>
            </a:r>
            <a:r>
              <a:rPr lang="en-ZA" sz="2400" dirty="0" smtClean="0"/>
              <a:t>the </a:t>
            </a:r>
            <a:r>
              <a:rPr lang="en-ZA" sz="2400" dirty="0" smtClean="0"/>
              <a:t>IDRC’s </a:t>
            </a:r>
            <a:r>
              <a:rPr lang="en-ZA" sz="2400" dirty="0"/>
              <a:t>Open </a:t>
            </a:r>
            <a:r>
              <a:rPr lang="en-ZA" sz="2400" dirty="0" smtClean="0"/>
              <a:t>Data </a:t>
            </a:r>
            <a:r>
              <a:rPr lang="en-ZA" sz="2400" dirty="0"/>
              <a:t>work and policies</a:t>
            </a:r>
          </a:p>
        </p:txBody>
      </p:sp>
    </p:spTree>
    <p:extLst>
      <p:ext uri="{BB962C8B-B14F-4D97-AF65-F5344CB8AC3E}">
        <p14:creationId xmlns:p14="http://schemas.microsoft.com/office/powerpoint/2010/main" val="29426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127249"/>
          </a:xfrm>
        </p:spPr>
        <p:txBody>
          <a:bodyPr>
            <a:normAutofit/>
          </a:bodyPr>
          <a:lstStyle/>
          <a:p>
            <a:r>
              <a:rPr lang="en-ZA" sz="4400" dirty="0" smtClean="0"/>
              <a:t>Questions</a:t>
            </a:r>
            <a:r>
              <a:rPr lang="en-ZA" sz="4400" dirty="0" smtClean="0"/>
              <a:t>?</a:t>
            </a:r>
            <a:br>
              <a:rPr lang="en-ZA" sz="4400" dirty="0" smtClean="0"/>
            </a:br>
            <a:r>
              <a:rPr lang="en-ZA" sz="1500" spc="0" dirty="0" smtClean="0">
                <a:latin typeface="Calibri" panose="020F0502020204030204"/>
                <a:ea typeface="+mn-ea"/>
                <a:cs typeface="+mn-cs"/>
              </a:rPr>
              <a:t>www.datafirst.uct.ac.za</a:t>
            </a:r>
            <a:endParaRPr lang="en-ZA" sz="4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70" y="419877"/>
            <a:ext cx="8086530" cy="6008915"/>
          </a:xfrm>
        </p:spPr>
      </p:pic>
      <p:sp>
        <p:nvSpPr>
          <p:cNvPr id="14" name="TextBox 13"/>
          <p:cNvSpPr txBox="1"/>
          <p:nvPr/>
        </p:nvSpPr>
        <p:spPr>
          <a:xfrm>
            <a:off x="10478278" y="6428792"/>
            <a:ext cx="1453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Lynn Woolfrey 2013</a:t>
            </a:r>
            <a:endParaRPr lang="en-Z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" y="6218481"/>
            <a:ext cx="2273491" cy="42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D9E0E6"/>
      </a:lt2>
      <a:accent1>
        <a:srgbClr val="007C92"/>
      </a:accent1>
      <a:accent2>
        <a:srgbClr val="007C92"/>
      </a:accent2>
      <a:accent3>
        <a:srgbClr val="007C92"/>
      </a:accent3>
      <a:accent4>
        <a:srgbClr val="007C92"/>
      </a:accent4>
      <a:accent5>
        <a:srgbClr val="007C92"/>
      </a:accent5>
      <a:accent6>
        <a:srgbClr val="007C92"/>
      </a:accent6>
      <a:hlink>
        <a:srgbClr val="000000"/>
      </a:hlink>
      <a:folHlink>
        <a:srgbClr val="ABE45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228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 IDRC Open Data Case Study: Opening access to economic data to prevent alcohol and tobacco related diseases in African countries </vt:lpstr>
      <vt:lpstr>Project Background and Motivation</vt:lpstr>
      <vt:lpstr>Aim of the Project</vt:lpstr>
      <vt:lpstr>Why participate in the pilot Open Data programme?</vt:lpstr>
      <vt:lpstr>Questions? www.datafirst.uct.ac.za</vt:lpstr>
    </vt:vector>
  </TitlesOfParts>
  <Company>University of Cape 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Woolfrey</dc:creator>
  <cp:lastModifiedBy>Lynn Woolfrey</cp:lastModifiedBy>
  <cp:revision>134</cp:revision>
  <dcterms:created xsi:type="dcterms:W3CDTF">2015-05-25T15:27:26Z</dcterms:created>
  <dcterms:modified xsi:type="dcterms:W3CDTF">2016-03-08T10:06:32Z</dcterms:modified>
</cp:coreProperties>
</file>