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278" r:id="rId2"/>
    <p:sldId id="279" r:id="rId3"/>
    <p:sldId id="284" r:id="rId4"/>
    <p:sldId id="285" r:id="rId5"/>
  </p:sldIdLst>
  <p:sldSz cx="9144000" cy="6858000" type="screen4x3"/>
  <p:notesSz cx="6735763" cy="9799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57FF"/>
    <a:srgbClr val="7CBAFF"/>
    <a:srgbClr val="087E7A"/>
    <a:srgbClr val="05FFBB"/>
    <a:srgbClr val="7DFF24"/>
    <a:srgbClr val="063430"/>
    <a:srgbClr val="29A06C"/>
    <a:srgbClr val="103F31"/>
    <a:srgbClr val="D1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79698"/>
  </p:normalViewPr>
  <p:slideViewPr>
    <p:cSldViewPr>
      <p:cViewPr varScale="1">
        <p:scale>
          <a:sx n="78" d="100"/>
          <a:sy n="78" d="100"/>
        </p:scale>
        <p:origin x="16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9A4B1F-9E1A-425A-96C8-88795A37C2D3}" type="datetimeFigureOut">
              <a:rPr lang="en-US"/>
              <a:pPr>
                <a:defRPr/>
              </a:pPr>
              <a:t>3/9/16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1A8EE6-1AC3-43C8-A3C1-BD1D2E8CA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6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5013"/>
            <a:ext cx="4897437" cy="367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7513"/>
            <a:ext cx="29194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07513"/>
            <a:ext cx="29194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DCE422A-C3C5-4AD0-A8B9-C09FA15B0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0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2AEC6-3368-4E8C-81D1-10DEC420D1CD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060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E422A-C3C5-4AD0-A8B9-C09FA15B02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2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E422A-C3C5-4AD0-A8B9-C09FA15B02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6" Type="http://schemas.microsoft.com/office/2007/relationships/hdphoto" Target="../media/hdphoto2.wdp"/><Relationship Id="rId7" Type="http://schemas.openxmlformats.org/officeDocument/2006/relationships/image" Target="../media/image5.jpeg"/><Relationship Id="rId8" Type="http://schemas.microsoft.com/office/2007/relationships/hdphoto" Target="../media/hdphoto3.wdp"/><Relationship Id="rId9" Type="http://schemas.openxmlformats.org/officeDocument/2006/relationships/image" Target="../media/image6.jpeg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 anchor="ctr"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3273"/>
            <a:ext cx="2286000" cy="761024"/>
          </a:xfrm>
          <a:prstGeom prst="rect">
            <a:avLst/>
          </a:prstGeom>
        </p:spPr>
      </p:pic>
      <p:pic>
        <p:nvPicPr>
          <p:cNvPr id="13" name="Picture 12" descr="kinh te vietnam 3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541" y="15581"/>
            <a:ext cx="1250762" cy="921257"/>
          </a:xfrm>
          <a:prstGeom prst="rect">
            <a:avLst/>
          </a:prstGeom>
        </p:spPr>
      </p:pic>
      <p:pic>
        <p:nvPicPr>
          <p:cNvPr id="21" name="Picture 20" descr="aaf9b43dbf-1-aa-a.jpg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38" y="0"/>
            <a:ext cx="1250462" cy="939235"/>
          </a:xfrm>
          <a:prstGeom prst="rect">
            <a:avLst/>
          </a:prstGeom>
        </p:spPr>
      </p:pic>
      <p:pic>
        <p:nvPicPr>
          <p:cNvPr id="23" name="Picture 22" descr="vietnam-city-saigon-river-evening-world-web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622" y="0"/>
            <a:ext cx="2206362" cy="937846"/>
          </a:xfrm>
          <a:prstGeom prst="rect">
            <a:avLst/>
          </a:prstGeom>
        </p:spPr>
      </p:pic>
      <p:pic>
        <p:nvPicPr>
          <p:cNvPr id="26" name="Picture 25" descr="loi nhuan ngan hang 2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7718" y="0"/>
            <a:ext cx="1313774" cy="936246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 bwMode="auto">
          <a:xfrm>
            <a:off x="0" y="955195"/>
            <a:ext cx="9144000" cy="45719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553199"/>
            <a:ext cx="9144000" cy="304811"/>
          </a:xfrm>
          <a:prstGeom prst="rect">
            <a:avLst/>
          </a:prstGeom>
        </p:spPr>
      </p:pic>
      <p:sp>
        <p:nvSpPr>
          <p:cNvPr id="25" name="Rectangle 12"/>
          <p:cNvSpPr txBox="1">
            <a:spLocks noChangeArrowheads="1"/>
          </p:cNvSpPr>
          <p:nvPr userDrawn="1"/>
        </p:nvSpPr>
        <p:spPr bwMode="auto">
          <a:xfrm>
            <a:off x="3429000" y="641286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1100" dirty="0" err="1" smtClean="0">
                <a:solidFill>
                  <a:srgbClr val="FFFFFF"/>
                </a:solidFill>
              </a:rPr>
              <a:t>www.rta.vn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7" name="Rectangle 12"/>
          <p:cNvSpPr txBox="1">
            <a:spLocks noChangeArrowheads="1"/>
          </p:cNvSpPr>
          <p:nvPr userDrawn="1"/>
        </p:nvSpPr>
        <p:spPr bwMode="auto">
          <a:xfrm>
            <a:off x="228600" y="6419614"/>
            <a:ext cx="207022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Real-Time Analytics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A7367-B71F-4A00-B5B0-9270EE156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304800"/>
            <a:ext cx="1947863" cy="5827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92775" cy="5827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6B6C-EA62-48A9-9A17-704C6FE0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6600"/>
              </a:buClr>
              <a:buFont typeface="Wingdings" charset="2"/>
              <a:buChar char="n"/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524035"/>
            <a:ext cx="609600" cy="29915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C371-FE3C-4739-8BCB-47CB61B78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68F3-C69F-47B7-A6F5-54ACB99D1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E980-1EAD-4232-831D-25DB687B0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A7006-0882-4328-9585-8FD4682C8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EFFE0-C620-4A3A-A779-BE3352D3D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C6E1-6D24-4C64-9044-FB8299A8E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A5347-9B67-4AE0-AC78-5BD716CC4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C5C6-AC29-48B7-9645-89FDFC24B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553199"/>
            <a:ext cx="9144000" cy="304811"/>
          </a:xfrm>
          <a:prstGeom prst="rect">
            <a:avLst/>
          </a:prstGeom>
        </p:spPr>
      </p:pic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793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033" name="Straight Connector 8"/>
          <p:cNvCxnSpPr>
            <a:cxnSpLocks noChangeShapeType="1"/>
          </p:cNvCxnSpPr>
          <p:nvPr userDrawn="1"/>
        </p:nvCxn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19050" algn="ctr">
            <a:solidFill>
              <a:srgbClr val="006600"/>
            </a:solidFill>
            <a:round/>
            <a:headEnd/>
            <a:tailEnd/>
          </a:ln>
        </p:spPr>
      </p:cxnSp>
      <p:sp>
        <p:nvSpPr>
          <p:cNvPr id="9" name="Rectangle 12"/>
          <p:cNvSpPr txBox="1">
            <a:spLocks noChangeArrowheads="1"/>
          </p:cNvSpPr>
          <p:nvPr userDrawn="1"/>
        </p:nvSpPr>
        <p:spPr bwMode="auto">
          <a:xfrm>
            <a:off x="3429000" y="6412860"/>
            <a:ext cx="496582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1100" dirty="0" err="1" smtClean="0">
                <a:solidFill>
                  <a:srgbClr val="FFFFFF"/>
                </a:solidFill>
              </a:rPr>
              <a:t>www.rta.vn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9" name="Rectangle 12"/>
          <p:cNvSpPr txBox="1">
            <a:spLocks noChangeArrowheads="1"/>
          </p:cNvSpPr>
          <p:nvPr userDrawn="1"/>
        </p:nvSpPr>
        <p:spPr bwMode="auto">
          <a:xfrm>
            <a:off x="228600" y="6419614"/>
            <a:ext cx="207022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Real-Time Analytics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 userDrawn="1"/>
        </p:nvSpPr>
        <p:spPr bwMode="auto">
          <a:xfrm>
            <a:off x="8296603" y="6477000"/>
            <a:ext cx="317629" cy="3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1100" dirty="0" smtClean="0">
                <a:solidFill>
                  <a:srgbClr val="FFFFFF"/>
                </a:solidFill>
              </a:rPr>
              <a:t>|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86070"/>
            <a:ext cx="533400" cy="33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4F2890-BD1A-4E0A-931F-992838180C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Arial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Arial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Arial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ta.vn" TargetMode="External"/><Relationship Id="rId4" Type="http://schemas.openxmlformats.org/officeDocument/2006/relationships/hyperlink" Target="http://www.rta.vn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1371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371600" y="60198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85800" y="1752600"/>
            <a:ext cx="7924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>
                <a:latin typeface="Arial" charset="0"/>
              </a:rPr>
              <a:t/>
            </a:r>
            <a:br>
              <a:rPr lang="de-DE" sz="2000">
                <a:latin typeface="Arial" charset="0"/>
              </a:rPr>
            </a:b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924800" cy="1143000"/>
          </a:xfrm>
        </p:spPr>
        <p:txBody>
          <a:bodyPr/>
          <a:lstStyle/>
          <a:p>
            <a:r>
              <a:rPr lang="en-US" sz="4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Small Enterprise Monitoring Surveys</a:t>
            </a:r>
            <a:endParaRPr lang="en-US" sz="4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3810000" cy="1752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kern="1200" dirty="0" smtClean="0"/>
              <a:t>Dr. Le Dang </a:t>
            </a:r>
            <a:r>
              <a:rPr lang="en-US" sz="1400" kern="1200" dirty="0" err="1" smtClean="0"/>
              <a:t>Trung</a:t>
            </a:r>
            <a:endParaRPr lang="en-US" sz="1400" kern="1200" dirty="0" smtClean="0"/>
          </a:p>
          <a:p>
            <a:pPr algn="l"/>
            <a:r>
              <a:rPr lang="en-US" sz="1400" kern="1200" dirty="0" smtClean="0"/>
              <a:t>Chief Economist</a:t>
            </a:r>
          </a:p>
          <a:p>
            <a:pPr algn="l"/>
            <a:endParaRPr lang="en-US" sz="1400" kern="1200" dirty="0"/>
          </a:p>
          <a:p>
            <a:pPr algn="l"/>
            <a:r>
              <a:rPr lang="en-US" sz="1400" kern="1200" dirty="0" smtClean="0"/>
              <a:t>Collaborating with the </a:t>
            </a:r>
            <a:r>
              <a:rPr lang="en-US" sz="1400" b="1" kern="1200" dirty="0" smtClean="0"/>
              <a:t>Vietnamese Academy of Social Sciences (VASS)</a:t>
            </a:r>
          </a:p>
          <a:p>
            <a:pPr algn="l"/>
            <a:endParaRPr lang="en-US" sz="1400" kern="1200" dirty="0"/>
          </a:p>
          <a:p>
            <a:pPr algn="l"/>
            <a:endParaRPr lang="en-US" sz="1400" kern="1200" dirty="0" smtClean="0"/>
          </a:p>
          <a:p>
            <a:pPr algn="l"/>
            <a:endParaRPr lang="en-US" sz="1400" kern="1200" dirty="0"/>
          </a:p>
          <a:p>
            <a:pPr algn="l"/>
            <a:endParaRPr lang="en-US" sz="1400" kern="1200" dirty="0" smtClean="0"/>
          </a:p>
          <a:p>
            <a:pPr algn="l"/>
            <a:endParaRPr lang="vi-VN" sz="1400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434667" y="2878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1685102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small" smtClean="0">
                <a:solidFill>
                  <a:srgbClr val="008000"/>
                </a:solidFill>
                <a:latin typeface="+mj-lt"/>
              </a:rPr>
              <a:t>Enhancing </a:t>
            </a:r>
            <a:r>
              <a:rPr lang="en-US" b="1" cap="small">
                <a:solidFill>
                  <a:srgbClr val="008000"/>
                </a:solidFill>
                <a:latin typeface="+mj-lt"/>
              </a:rPr>
              <a:t>the </a:t>
            </a:r>
            <a:r>
              <a:rPr lang="en-US" b="1" cap="small" smtClean="0">
                <a:solidFill>
                  <a:srgbClr val="008000"/>
                </a:solidFill>
                <a:latin typeface="+mj-lt"/>
              </a:rPr>
              <a:t>Capacity </a:t>
            </a:r>
            <a:r>
              <a:rPr lang="en-US" b="1" cap="small">
                <a:solidFill>
                  <a:srgbClr val="008000"/>
                </a:solidFill>
                <a:latin typeface="+mj-lt"/>
              </a:rPr>
              <a:t>of the Economic </a:t>
            </a:r>
            <a:r>
              <a:rPr lang="en-US" b="1" cap="small" smtClean="0">
                <a:solidFill>
                  <a:srgbClr val="008000"/>
                </a:solidFill>
                <a:latin typeface="+mj-lt"/>
              </a:rPr>
              <a:t>Committee</a:t>
            </a:r>
          </a:p>
          <a:p>
            <a:pPr algn="ctr"/>
            <a:r>
              <a:rPr lang="en-US" b="1" cap="small" smtClean="0">
                <a:solidFill>
                  <a:srgbClr val="008000"/>
                </a:solidFill>
                <a:latin typeface="+mj-lt"/>
              </a:rPr>
              <a:t>of </a:t>
            </a:r>
            <a:r>
              <a:rPr lang="en-US" b="1" cap="small">
                <a:solidFill>
                  <a:srgbClr val="008000"/>
                </a:solidFill>
                <a:latin typeface="+mj-lt"/>
              </a:rPr>
              <a:t>the National Assembly of </a:t>
            </a:r>
            <a:r>
              <a:rPr lang="en-US" b="1" cap="small" smtClean="0">
                <a:solidFill>
                  <a:srgbClr val="008000"/>
                </a:solidFill>
                <a:latin typeface="+mj-lt"/>
              </a:rPr>
              <a:t>Vietnam</a:t>
            </a:r>
            <a:endParaRPr lang="en-US" b="1" cap="small">
              <a:solidFill>
                <a:srgbClr val="008000"/>
              </a:solidFill>
              <a:latin typeface="+mj-lt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 bwMode="auto">
          <a:xfrm>
            <a:off x="5029200" y="41910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pitchFamily="2" charset="2"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1400" dirty="0"/>
              <a:t>Real-Time Analytics Head Office</a:t>
            </a:r>
          </a:p>
          <a:p>
            <a:pPr algn="r"/>
            <a:r>
              <a:rPr lang="en-US" sz="1400" dirty="0" smtClean="0"/>
              <a:t>Suite </a:t>
            </a:r>
            <a:r>
              <a:rPr lang="en-US" sz="1400" dirty="0"/>
              <a:t>1101, </a:t>
            </a:r>
            <a:r>
              <a:rPr lang="en-US" sz="1400" dirty="0" err="1"/>
              <a:t>Citilight</a:t>
            </a:r>
            <a:r>
              <a:rPr lang="en-US" sz="1400" dirty="0"/>
              <a:t> Tower</a:t>
            </a:r>
          </a:p>
          <a:p>
            <a:pPr algn="r"/>
            <a:r>
              <a:rPr lang="en-US" sz="1400" dirty="0"/>
              <a:t>45 Vo </a:t>
            </a:r>
            <a:r>
              <a:rPr lang="en-US" sz="1400" dirty="0" err="1"/>
              <a:t>Thi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, Da Kao Ward</a:t>
            </a:r>
          </a:p>
          <a:p>
            <a:pPr algn="r"/>
            <a:r>
              <a:rPr lang="en-US" sz="1400" dirty="0"/>
              <a:t>District 1, Ho Chi Minh City, Vietnam</a:t>
            </a:r>
          </a:p>
          <a:p>
            <a:pPr algn="r"/>
            <a:r>
              <a:rPr lang="en-US" sz="1400" dirty="0"/>
              <a:t>Tel: </a:t>
            </a:r>
            <a:r>
              <a:rPr lang="vi-VN" sz="1400" dirty="0"/>
              <a:t>+84 8 6684 4030</a:t>
            </a:r>
            <a:endParaRPr lang="en-US" sz="1400" dirty="0"/>
          </a:p>
          <a:p>
            <a:pPr algn="r"/>
            <a:r>
              <a:rPr lang="en-US" sz="1400" dirty="0"/>
              <a:t>Email: </a:t>
            </a:r>
            <a:r>
              <a:rPr lang="en-US" sz="1400" dirty="0">
                <a:hlinkClick r:id="rId3"/>
              </a:rPr>
              <a:t>info@rta.vn</a:t>
            </a:r>
            <a:endParaRPr lang="en-US" sz="1400" dirty="0"/>
          </a:p>
          <a:p>
            <a:pPr algn="r"/>
            <a:r>
              <a:rPr lang="en-US" sz="1400" dirty="0"/>
              <a:t>Website: </a:t>
            </a:r>
            <a:r>
              <a:rPr lang="en-US" sz="1400" dirty="0">
                <a:hlinkClick r:id="rId4"/>
              </a:rPr>
              <a:t>www.rta.vn</a:t>
            </a:r>
            <a:endParaRPr lang="vi-VN" sz="1400" dirty="0"/>
          </a:p>
        </p:txBody>
      </p:sp>
      <p:sp>
        <p:nvSpPr>
          <p:cNvPr id="4" name="Rectangle 3"/>
          <p:cNvSpPr/>
          <p:nvPr/>
        </p:nvSpPr>
        <p:spPr>
          <a:xfrm>
            <a:off x="3810000" y="594360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j-lt"/>
              </a:rPr>
              <a:t>03 </a:t>
            </a:r>
            <a:r>
              <a:rPr lang="en-US" b="1" dirty="0">
                <a:latin typeface="+mj-lt"/>
              </a:rPr>
              <a:t>- </a:t>
            </a:r>
            <a:r>
              <a:rPr lang="en-US" b="1" dirty="0" smtClean="0">
                <a:latin typeface="+mj-lt"/>
              </a:rPr>
              <a:t>2016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334000" cy="914400"/>
          </a:xfrm>
        </p:spPr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00035"/>
          </a:xfrm>
        </p:spPr>
        <p:txBody>
          <a:bodyPr/>
          <a:lstStyle/>
          <a:p>
            <a:endParaRPr lang="en-US" sz="1600" b="1" dirty="0" smtClean="0"/>
          </a:p>
          <a:p>
            <a:r>
              <a:rPr lang="en-US" sz="1600" b="1" dirty="0" smtClean="0"/>
              <a:t>Policy-making </a:t>
            </a:r>
          </a:p>
          <a:p>
            <a:pPr lvl="1"/>
            <a:r>
              <a:rPr lang="en-US" sz="1600" dirty="0" smtClean="0"/>
              <a:t>Lack of effective coordination between agencies focused on </a:t>
            </a:r>
            <a:r>
              <a:rPr lang="en-US" sz="1600" b="1" dirty="0" smtClean="0"/>
              <a:t>growth vs welfare</a:t>
            </a:r>
            <a:endParaRPr lang="en-US" sz="1600" dirty="0" smtClean="0"/>
          </a:p>
          <a:p>
            <a:pPr lvl="1"/>
            <a:r>
              <a:rPr lang="en-US" sz="1600" dirty="0" smtClean="0"/>
              <a:t>Lack </a:t>
            </a:r>
            <a:r>
              <a:rPr lang="en-US" sz="1600" dirty="0"/>
              <a:t>of timely and credible </a:t>
            </a:r>
            <a:r>
              <a:rPr lang="en-US" sz="1600" dirty="0" smtClean="0"/>
              <a:t>data </a:t>
            </a:r>
            <a:r>
              <a:rPr lang="en-US" sz="1600" dirty="0"/>
              <a:t>on </a:t>
            </a:r>
            <a:r>
              <a:rPr lang="en-US" sz="1600" dirty="0" smtClean="0"/>
              <a:t>performance </a:t>
            </a:r>
            <a:r>
              <a:rPr lang="en-US" sz="1600" dirty="0"/>
              <a:t>and health of </a:t>
            </a:r>
            <a:r>
              <a:rPr lang="en-US" sz="1600" dirty="0" smtClean="0"/>
              <a:t>small enterprises</a:t>
            </a:r>
            <a:endParaRPr lang="en-US" sz="1600" dirty="0"/>
          </a:p>
          <a:p>
            <a:pPr algn="just"/>
            <a:r>
              <a:rPr lang="vi-VN" sz="1600" b="1" dirty="0" smtClean="0"/>
              <a:t>Project objectives:</a:t>
            </a:r>
            <a:endParaRPr lang="en-US" sz="1600" b="1" dirty="0" smtClean="0"/>
          </a:p>
          <a:p>
            <a:pPr lvl="1" algn="just"/>
            <a:r>
              <a:rPr lang="en-US" sz="1600" b="1" dirty="0" smtClean="0"/>
              <a:t>General </a:t>
            </a:r>
            <a:r>
              <a:rPr lang="en-US" sz="1600" b="1" dirty="0"/>
              <a:t>objective:</a:t>
            </a:r>
            <a:r>
              <a:rPr lang="en-US" sz="1600" dirty="0"/>
              <a:t> </a:t>
            </a:r>
            <a:r>
              <a:rPr lang="en-US" sz="1600" dirty="0" smtClean="0"/>
              <a:t>Make economic </a:t>
            </a:r>
            <a:r>
              <a:rPr lang="en-US" sz="1600" dirty="0"/>
              <a:t>growth more inclusive </a:t>
            </a:r>
            <a:r>
              <a:rPr lang="en-US" sz="1600" dirty="0" smtClean="0"/>
              <a:t>by </a:t>
            </a:r>
            <a:r>
              <a:rPr lang="en-US" sz="1600" dirty="0"/>
              <a:t>enhancing the capacity of the Economic Committee of the National Assembly (ECNA) </a:t>
            </a:r>
            <a:r>
              <a:rPr lang="en-US" sz="1600" dirty="0" smtClean="0"/>
              <a:t>to address </a:t>
            </a:r>
            <a:r>
              <a:rPr lang="en-US" sz="1600" dirty="0"/>
              <a:t>concerns of </a:t>
            </a:r>
            <a:r>
              <a:rPr lang="en-US" sz="1600" dirty="0" smtClean="0"/>
              <a:t>small entrepreneurs.</a:t>
            </a:r>
            <a:endParaRPr lang="en-US" sz="1600" dirty="0"/>
          </a:p>
          <a:p>
            <a:pPr lvl="1" algn="just"/>
            <a:r>
              <a:rPr lang="en-US" sz="1600" b="1" dirty="0"/>
              <a:t>Specific objectives:</a:t>
            </a:r>
            <a:r>
              <a:rPr lang="en-US" sz="1600" dirty="0"/>
              <a:t> </a:t>
            </a:r>
            <a:r>
              <a:rPr lang="en-US" sz="1600" dirty="0" smtClean="0"/>
              <a:t>Increase information access for </a:t>
            </a:r>
            <a:r>
              <a:rPr lang="en-US" sz="1600" dirty="0"/>
              <a:t>ECNA </a:t>
            </a:r>
            <a:r>
              <a:rPr lang="en-US" sz="1600" dirty="0" smtClean="0"/>
              <a:t>with </a:t>
            </a:r>
            <a:r>
              <a:rPr lang="en-US" sz="1600" dirty="0"/>
              <a:t>high-frequency tablets-based data </a:t>
            </a:r>
            <a:r>
              <a:rPr lang="en-US" sz="1600" dirty="0" smtClean="0"/>
              <a:t>collections on easy-to-collect </a:t>
            </a:r>
            <a:r>
              <a:rPr lang="en-US" sz="1600" dirty="0"/>
              <a:t>indicators on the performance of </a:t>
            </a:r>
            <a:r>
              <a:rPr lang="en-US" sz="1600" dirty="0" smtClean="0"/>
              <a:t>small and medium enterprises (SME) and </a:t>
            </a:r>
            <a:r>
              <a:rPr lang="en-US" sz="1600" dirty="0"/>
              <a:t>labor market </a:t>
            </a:r>
            <a:r>
              <a:rPr lang="en-US" sz="1600" dirty="0" smtClean="0"/>
              <a:t>outcomes of their workers.</a:t>
            </a:r>
            <a:endParaRPr lang="en-US" sz="1600" b="1" dirty="0"/>
          </a:p>
          <a:p>
            <a:pPr algn="just"/>
            <a:r>
              <a:rPr lang="en-US" sz="1600" b="1" dirty="0" smtClean="0"/>
              <a:t>Expected </a:t>
            </a:r>
            <a:r>
              <a:rPr lang="en-US" sz="1600" b="1" dirty="0"/>
              <a:t>outputs:</a:t>
            </a:r>
            <a:endParaRPr lang="en-US" sz="1600" dirty="0"/>
          </a:p>
          <a:p>
            <a:pPr lvl="1" algn="just">
              <a:buSzPct val="100000"/>
              <a:buFont typeface="+mj-lt"/>
              <a:buAutoNum type="alphaLcPeriod"/>
            </a:pPr>
            <a:r>
              <a:rPr lang="en-US" sz="1600" dirty="0" smtClean="0"/>
              <a:t>High-frequency survey </a:t>
            </a:r>
            <a:r>
              <a:rPr lang="en-US" sz="1600" dirty="0"/>
              <a:t>data on easy-to-collect indicators </a:t>
            </a:r>
            <a:endParaRPr lang="en-US" sz="1600" dirty="0" smtClean="0"/>
          </a:p>
          <a:p>
            <a:pPr lvl="1" algn="just">
              <a:buSzPct val="100000"/>
              <a:buFont typeface="+mj-lt"/>
              <a:buAutoNum type="alphaLcPeriod"/>
            </a:pPr>
            <a:r>
              <a:rPr lang="en-US" sz="1600" dirty="0" smtClean="0"/>
              <a:t>Regular </a:t>
            </a:r>
            <a:r>
              <a:rPr lang="en-US" sz="1600" dirty="0"/>
              <a:t>policy analysis reports </a:t>
            </a:r>
            <a:endParaRPr lang="en-US" sz="1600" dirty="0" smtClean="0"/>
          </a:p>
          <a:p>
            <a:pPr lvl="1" algn="just">
              <a:buSzPct val="100000"/>
              <a:buFont typeface="+mj-lt"/>
              <a:buAutoNum type="alphaLcPeriod"/>
            </a:pPr>
            <a:r>
              <a:rPr lang="en-US" sz="1600" dirty="0" smtClean="0"/>
              <a:t>Special </a:t>
            </a:r>
            <a:r>
              <a:rPr lang="en-US" sz="1600" dirty="0"/>
              <a:t>policy reports </a:t>
            </a:r>
            <a:r>
              <a:rPr lang="en-US" sz="1600" dirty="0" smtClean="0"/>
              <a:t>as </a:t>
            </a:r>
            <a:r>
              <a:rPr lang="en-US" sz="1600" dirty="0"/>
              <a:t>inputs into </a:t>
            </a:r>
            <a:r>
              <a:rPr lang="en-US" sz="1600" dirty="0" smtClean="0"/>
              <a:t>new </a:t>
            </a:r>
            <a:r>
              <a:rPr lang="en-US" sz="1600" dirty="0"/>
              <a:t>draft law on </a:t>
            </a:r>
            <a:r>
              <a:rPr lang="en-US" sz="1600" dirty="0" smtClean="0"/>
              <a:t>SMEs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CC371-FE3C-4739-8BCB-47CB61B78F4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048000" cy="192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876800"/>
            <a:ext cx="2667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7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Baseline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7653"/>
            <a:ext cx="8915400" cy="1594148"/>
          </a:xfrm>
        </p:spPr>
        <p:txBody>
          <a:bodyPr/>
          <a:lstStyle/>
          <a:p>
            <a:pPr algn="just"/>
            <a:r>
              <a:rPr lang="en-US" sz="2000" dirty="0" smtClean="0"/>
              <a:t>Timeline: Sep-</a:t>
            </a:r>
            <a:r>
              <a:rPr lang="vi-VN" sz="2000" dirty="0" smtClean="0"/>
              <a:t>Oct</a:t>
            </a:r>
            <a:r>
              <a:rPr lang="en-US" sz="2000" dirty="0" smtClean="0"/>
              <a:t>, 2014</a:t>
            </a:r>
          </a:p>
          <a:p>
            <a:pPr algn="just"/>
            <a:r>
              <a:rPr lang="en-US" sz="2000" dirty="0" smtClean="0"/>
              <a:t>Sampling: 776 SMEs in 12 provinces, 8 industries </a:t>
            </a:r>
            <a:r>
              <a:rPr lang="vi-VN" sz="2000" dirty="0" smtClean="0"/>
              <a:t>and 5 ownership categories</a:t>
            </a:r>
            <a:endParaRPr lang="en-US" sz="2000" dirty="0" smtClean="0"/>
          </a:p>
          <a:p>
            <a:pPr algn="just"/>
            <a:r>
              <a:rPr lang="en-US" sz="2000" dirty="0" smtClean="0"/>
              <a:t>Questionnaire: Very detailed, face-to-face interviews using Smart Survey</a:t>
            </a:r>
          </a:p>
          <a:p>
            <a:pPr algn="just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CC371-FE3C-4739-8BCB-47CB61B78F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8" y="2971801"/>
            <a:ext cx="7488238" cy="3393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85" y="2910840"/>
            <a:ext cx="2659315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2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581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First Follow-up Survey </a:t>
            </a:r>
          </a:p>
          <a:p>
            <a:r>
              <a:rPr lang="en-US" sz="1800" dirty="0" smtClean="0"/>
              <a:t>Timeline: 3 weeks in Apr, 2015</a:t>
            </a:r>
          </a:p>
          <a:p>
            <a:r>
              <a:rPr lang="en-US" sz="1800" dirty="0" smtClean="0"/>
              <a:t>Purpose: ECNA Meetings - May 2015</a:t>
            </a:r>
          </a:p>
          <a:p>
            <a:r>
              <a:rPr lang="en-US" sz="1800" dirty="0" smtClean="0"/>
              <a:t>Technology: Smart Survey &amp; Real-Time reports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Second Follow-up Survey </a:t>
            </a:r>
          </a:p>
          <a:p>
            <a:r>
              <a:rPr lang="en-US" sz="1800" dirty="0" smtClean="0"/>
              <a:t>Timeline: 3 weeks in Sep, 2015</a:t>
            </a:r>
          </a:p>
          <a:p>
            <a:r>
              <a:rPr lang="en-US" sz="1800" dirty="0"/>
              <a:t>Purposes: </a:t>
            </a:r>
            <a:r>
              <a:rPr lang="en-US" sz="1800" dirty="0" smtClean="0"/>
              <a:t>ECN</a:t>
            </a:r>
            <a:r>
              <a:rPr lang="vi-VN" sz="1800" dirty="0" smtClean="0"/>
              <a:t>A</a:t>
            </a:r>
            <a:r>
              <a:rPr lang="en-US" sz="1800" dirty="0" smtClean="0"/>
              <a:t>’s Meetings -Oct 2015</a:t>
            </a:r>
          </a:p>
          <a:p>
            <a:r>
              <a:rPr lang="en-US" sz="1800" dirty="0"/>
              <a:t>Technology: Smart Survey &amp; Real-Time </a:t>
            </a:r>
            <a:r>
              <a:rPr lang="en-US" sz="1800" dirty="0" smtClean="0"/>
              <a:t>reports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CC371-FE3C-4739-8BCB-47CB61B78F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75" y="1524000"/>
            <a:ext cx="5177593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t="57290" r="22396"/>
          <a:stretch/>
        </p:blipFill>
        <p:spPr>
          <a:xfrm>
            <a:off x="6068617" y="3552235"/>
            <a:ext cx="2922982" cy="2843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r="23644" b="42222"/>
          <a:stretch/>
        </p:blipFill>
        <p:spPr>
          <a:xfrm>
            <a:off x="3485143" y="3161495"/>
            <a:ext cx="25834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3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Custom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3333CC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4323</TotalTime>
  <Words>287</Words>
  <Application>Microsoft Macintosh PowerPoint</Application>
  <PresentationFormat>On-screen Show (4:3)</PresentationFormat>
  <Paragraphs>51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Tahoma</vt:lpstr>
      <vt:lpstr>Times New Roman</vt:lpstr>
      <vt:lpstr>Wingdings</vt:lpstr>
      <vt:lpstr>Blends</vt:lpstr>
      <vt:lpstr>Small Enterprise Monitoring Surveys</vt:lpstr>
      <vt:lpstr>Background</vt:lpstr>
      <vt:lpstr>Baseline Survey</vt:lpstr>
      <vt:lpstr>Follow-up Surveys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Mapping Methods</dc:title>
  <dc:creator>nguyen viet cuong</dc:creator>
  <cp:lastModifiedBy>Trung Le</cp:lastModifiedBy>
  <cp:revision>710</cp:revision>
  <dcterms:created xsi:type="dcterms:W3CDTF">2003-09-29T03:53:55Z</dcterms:created>
  <dcterms:modified xsi:type="dcterms:W3CDTF">2016-03-09T14:40:20Z</dcterms:modified>
</cp:coreProperties>
</file>