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14" r:id="rId3"/>
    <p:sldId id="316" r:id="rId4"/>
    <p:sldId id="315" r:id="rId5"/>
    <p:sldId id="318" r:id="rId6"/>
    <p:sldId id="306" r:id="rId7"/>
    <p:sldId id="31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177" autoAdjust="0"/>
    <p:restoredTop sz="94643" autoAdjust="0"/>
  </p:normalViewPr>
  <p:slideViewPr>
    <p:cSldViewPr snapToGrid="0" showGuides="1">
      <p:cViewPr varScale="1">
        <p:scale>
          <a:sx n="87" d="100"/>
          <a:sy n="87" d="100"/>
        </p:scale>
        <p:origin x="16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F726-3E63-4099-8048-264534F2DC64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71BB-08FF-46C3-BFD9-96955B3FE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8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71BB-08FF-46C3-BFD9-96955B3FEC5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4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2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51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1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smtClean="0"/>
              <a:t>Quinto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50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 descr="http://w2.cria.org.br/watermark/cri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73" y="78607"/>
            <a:ext cx="762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6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52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0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7440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8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1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0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D45A60-5343-4711-852F-E9AF2D592429}" type="datetimeFigureOut">
              <a:rPr lang="pt-BR" smtClean="0"/>
              <a:pPr/>
              <a:t>08/03/2016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C914A2-962A-4E16-8D41-BFD6693DD1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8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4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64" y="1294306"/>
            <a:ext cx="863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smtClean="0"/>
              <a:t>Quinto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81501" y="6198171"/>
            <a:ext cx="2010397" cy="504000"/>
          </a:xfrm>
          <a:prstGeom prst="rect">
            <a:avLst/>
          </a:prstGeom>
        </p:spPr>
      </p:pic>
      <p:pic>
        <p:nvPicPr>
          <p:cNvPr id="8" name="Picture 2" descr="http://w2.cria.org.br/watermark/cria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75" y="0"/>
            <a:ext cx="762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csdnet.org/wp-content/themes/cbox-child/assets/images/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5" y="6198171"/>
            <a:ext cx="209194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67136"/>
          </a:xfrm>
        </p:spPr>
        <p:txBody>
          <a:bodyPr>
            <a:normAutofit fontScale="90000"/>
          </a:bodyPr>
          <a:lstStyle/>
          <a:p>
            <a:r>
              <a:rPr lang="pt-BR" sz="4000" dirty="0" err="1" smtClean="0"/>
              <a:t>OCSDNet</a:t>
            </a:r>
            <a:r>
              <a:rPr lang="pt-BR" sz="4000" dirty="0" smtClean="0"/>
              <a:t> Project: The </a:t>
            </a:r>
            <a:r>
              <a:rPr lang="pt-BR" sz="4000" dirty="0" err="1" smtClean="0"/>
              <a:t>Impact</a:t>
            </a:r>
            <a:r>
              <a:rPr lang="pt-BR" sz="4000" dirty="0" smtClean="0"/>
              <a:t> </a:t>
            </a:r>
            <a:r>
              <a:rPr lang="pt-BR" sz="4000" dirty="0" err="1" smtClean="0"/>
              <a:t>of</a:t>
            </a:r>
            <a:r>
              <a:rPr lang="pt-BR" sz="4000" dirty="0" smtClean="0"/>
              <a:t> </a:t>
            </a:r>
            <a:r>
              <a:rPr lang="pt-BR" sz="4000" dirty="0" err="1" smtClean="0"/>
              <a:t>Brazil’s</a:t>
            </a:r>
            <a:r>
              <a:rPr lang="pt-BR" sz="4000" dirty="0" smtClean="0"/>
              <a:t> Virtual </a:t>
            </a:r>
            <a:r>
              <a:rPr lang="pt-BR" sz="4000" dirty="0" err="1" smtClean="0"/>
              <a:t>Herbarium</a:t>
            </a:r>
            <a:r>
              <a:rPr lang="pt-BR" sz="4000" dirty="0" smtClean="0"/>
              <a:t> in </a:t>
            </a:r>
            <a:r>
              <a:rPr lang="pt-BR" sz="4000" i="1" dirty="0" smtClean="0"/>
              <a:t>e</a:t>
            </a:r>
            <a:r>
              <a:rPr lang="pt-BR" sz="4000" dirty="0" smtClean="0"/>
              <a:t>-Science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Dora Ann Lange Canhos</a:t>
            </a:r>
          </a:p>
          <a:p>
            <a:r>
              <a:rPr lang="pt-BR" dirty="0" smtClean="0"/>
              <a:t>Centro de Referência em Informação Ambiental </a:t>
            </a:r>
          </a:p>
          <a:p>
            <a:r>
              <a:rPr lang="pt-BR" dirty="0" smtClean="0"/>
              <a:t>dora@cria.org.br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8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integrating 176 datasets</a:t>
            </a:r>
            <a:endParaRPr lang="en-US" dirty="0"/>
          </a:p>
        </p:txBody>
      </p:sp>
      <p:pic>
        <p:nvPicPr>
          <p:cNvPr id="1026" name="Picture 2" descr="http://inct.splink.org.br/makeNetworkMap?+Plantas+2016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" y="888694"/>
            <a:ext cx="5811676" cy="51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6398" y="1684494"/>
            <a:ext cx="3417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Free &amp; open access to</a:t>
            </a:r>
          </a:p>
          <a:p>
            <a:r>
              <a:rPr lang="en-US" sz="2400" dirty="0" smtClean="0"/>
              <a:t>&gt;5 million textual records </a:t>
            </a:r>
          </a:p>
          <a:p>
            <a:r>
              <a:rPr lang="en-US" sz="2400" dirty="0" smtClean="0"/>
              <a:t>&gt;1 million images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>
            <a:stCxn id="23" idx="2"/>
            <a:endCxn id="10" idx="1"/>
          </p:cNvCxnSpPr>
          <p:nvPr/>
        </p:nvCxnSpPr>
        <p:spPr>
          <a:xfrm>
            <a:off x="4535488" y="4073511"/>
            <a:ext cx="1256530" cy="126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5318" t="21283" r="3903" b="9758"/>
          <a:stretch>
            <a:fillRect/>
          </a:stretch>
        </p:blipFill>
        <p:spPr bwMode="auto">
          <a:xfrm>
            <a:off x="78587" y="1054441"/>
            <a:ext cx="1834296" cy="138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AnoCol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7" y="3137094"/>
            <a:ext cx="1885367" cy="107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9238" t="22506" r="35381" b="10762"/>
          <a:stretch>
            <a:fillRect/>
          </a:stretch>
        </p:blipFill>
        <p:spPr bwMode="auto">
          <a:xfrm>
            <a:off x="3736700" y="4332252"/>
            <a:ext cx="1597573" cy="23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688" t="27991" r="38992" b="10762"/>
          <a:stretch>
            <a:fillRect/>
          </a:stretch>
        </p:blipFill>
        <p:spPr bwMode="auto">
          <a:xfrm>
            <a:off x="5792018" y="4320378"/>
            <a:ext cx="3149196" cy="202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ector reto 12"/>
          <p:cNvCxnSpPr>
            <a:stCxn id="2" idx="3"/>
            <a:endCxn id="23" idx="1"/>
          </p:cNvCxnSpPr>
          <p:nvPr/>
        </p:nvCxnSpPr>
        <p:spPr>
          <a:xfrm>
            <a:off x="1912883" y="1748659"/>
            <a:ext cx="673035" cy="191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42" idx="2"/>
            <a:endCxn id="23" idx="3"/>
          </p:cNvCxnSpPr>
          <p:nvPr/>
        </p:nvCxnSpPr>
        <p:spPr>
          <a:xfrm flipH="1">
            <a:off x="6485058" y="2867963"/>
            <a:ext cx="1443452" cy="793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8" idx="2"/>
            <a:endCxn id="23" idx="0"/>
          </p:cNvCxnSpPr>
          <p:nvPr/>
        </p:nvCxnSpPr>
        <p:spPr>
          <a:xfrm>
            <a:off x="4535488" y="2920374"/>
            <a:ext cx="0" cy="32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23" idx="1"/>
            <a:endCxn id="4" idx="3"/>
          </p:cNvCxnSpPr>
          <p:nvPr/>
        </p:nvCxnSpPr>
        <p:spPr>
          <a:xfrm flipH="1">
            <a:off x="1951624" y="3661630"/>
            <a:ext cx="634294" cy="1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32" idx="0"/>
            <a:endCxn id="23" idx="1"/>
          </p:cNvCxnSpPr>
          <p:nvPr/>
        </p:nvCxnSpPr>
        <p:spPr>
          <a:xfrm flipV="1">
            <a:off x="1833792" y="3661630"/>
            <a:ext cx="752126" cy="119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3" idx="2"/>
            <a:endCxn id="9" idx="0"/>
          </p:cNvCxnSpPr>
          <p:nvPr/>
        </p:nvCxnSpPr>
        <p:spPr>
          <a:xfrm flipH="1">
            <a:off x="4535487" y="4073511"/>
            <a:ext cx="1" cy="25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 cstate="print"/>
          <a:srcRect l="3559" t="66765" r="38553" b="7778"/>
          <a:stretch/>
        </p:blipFill>
        <p:spPr>
          <a:xfrm>
            <a:off x="2585918" y="3249748"/>
            <a:ext cx="3899140" cy="82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7" cstate="print"/>
          <a:srcRect l="1042" t="16297" r="13646" b="13704"/>
          <a:stretch/>
        </p:blipFill>
        <p:spPr>
          <a:xfrm>
            <a:off x="78582" y="4857118"/>
            <a:ext cx="3510419" cy="121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8" cstate="print"/>
          <a:srcRect l="71887" t="25801" r="1843" b="27631"/>
          <a:stretch/>
        </p:blipFill>
        <p:spPr>
          <a:xfrm>
            <a:off x="6915807" y="653654"/>
            <a:ext cx="2025406" cy="221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/>
          <a:srcRect l="4414" t="7449" r="7765"/>
          <a:stretch/>
        </p:blipFill>
        <p:spPr>
          <a:xfrm>
            <a:off x="3233468" y="622776"/>
            <a:ext cx="2604039" cy="229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Título 68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dirty="0" err="1" smtClean="0"/>
              <a:t>Search</a:t>
            </a:r>
            <a:r>
              <a:rPr lang="pt-BR" dirty="0" smtClean="0"/>
              <a:t> interface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species</a:t>
            </a:r>
            <a:r>
              <a:rPr lang="pt-BR" dirty="0" smtClean="0"/>
              <a:t>Link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2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OCSDNet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drivers and outcomes of data sharing and open collaboration through </a:t>
            </a:r>
            <a:r>
              <a:rPr lang="en-US" dirty="0" smtClean="0"/>
              <a:t>BVH</a:t>
            </a:r>
          </a:p>
          <a:p>
            <a:pPr lvl="1"/>
            <a:r>
              <a:rPr lang="en-US" dirty="0" smtClean="0"/>
              <a:t>Analysis: data providers, network collaborators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uantify and </a:t>
            </a:r>
            <a:r>
              <a:rPr lang="en-US" dirty="0"/>
              <a:t>qualify </a:t>
            </a:r>
            <a:r>
              <a:rPr lang="en-US" dirty="0" smtClean="0"/>
              <a:t>usage (who</a:t>
            </a:r>
            <a:r>
              <a:rPr lang="en-US" dirty="0" smtClean="0"/>
              <a:t>, what </a:t>
            </a:r>
            <a:r>
              <a:rPr lang="en-US" dirty="0" smtClean="0"/>
              <a:t>for)  </a:t>
            </a:r>
            <a:r>
              <a:rPr lang="en-US" dirty="0" smtClean="0"/>
              <a:t>- 2016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32" y="2312165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5217" t="37546" r="11286" b="37382"/>
          <a:stretch/>
        </p:blipFill>
        <p:spPr>
          <a:xfrm>
            <a:off x="247863" y="389107"/>
            <a:ext cx="5515587" cy="5739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63450" y="2890391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Matches</a:t>
            </a:r>
          </a:p>
          <a:p>
            <a:r>
              <a:rPr lang="en-US" sz="3200" dirty="0" smtClean="0"/>
              <a:t>3.5 billion records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7044" y="4581717"/>
            <a:ext cx="3376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Utilized</a:t>
            </a:r>
          </a:p>
          <a:p>
            <a:r>
              <a:rPr lang="en-US" sz="3200" dirty="0" smtClean="0"/>
              <a:t>401 million records</a:t>
            </a:r>
          </a:p>
          <a:p>
            <a:r>
              <a:rPr lang="en-US" sz="3200" dirty="0" smtClean="0"/>
              <a:t>(~76 </a:t>
            </a:r>
            <a:r>
              <a:rPr lang="en-US" sz="3200" dirty="0" smtClean="0"/>
              <a:t>times on-line)</a:t>
            </a:r>
            <a:endParaRPr lang="en-US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65666" y="1466671"/>
            <a:ext cx="3568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On-line</a:t>
            </a:r>
          </a:p>
          <a:p>
            <a:r>
              <a:rPr lang="en-US" sz="3200" dirty="0" smtClean="0"/>
              <a:t>~ </a:t>
            </a:r>
            <a:r>
              <a:rPr lang="en-US" sz="3200" dirty="0" smtClean="0"/>
              <a:t>5.2 </a:t>
            </a:r>
            <a:r>
              <a:rPr lang="en-US" sz="3200" dirty="0" smtClean="0"/>
              <a:t>million records</a:t>
            </a:r>
            <a:endParaRPr lang="en-US" sz="3200" dirty="0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4929861" y="3429000"/>
            <a:ext cx="77358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4" idx="1"/>
          </p:cNvCxnSpPr>
          <p:nvPr/>
        </p:nvCxnSpPr>
        <p:spPr>
          <a:xfrm flipH="1" flipV="1">
            <a:off x="3439632" y="3809980"/>
            <a:ext cx="2107412" cy="155656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5" idx="1"/>
          </p:cNvCxnSpPr>
          <p:nvPr/>
        </p:nvCxnSpPr>
        <p:spPr>
          <a:xfrm flipH="1">
            <a:off x="2918298" y="2005280"/>
            <a:ext cx="2747368" cy="14237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2015 – Virtual Herbarium </a:t>
            </a:r>
          </a:p>
        </p:txBody>
      </p:sp>
    </p:spTree>
    <p:extLst>
      <p:ext uri="{BB962C8B-B14F-4D97-AF65-F5344CB8AC3E}">
        <p14:creationId xmlns:p14="http://schemas.microsoft.com/office/powerpoint/2010/main" val="27808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When, </a:t>
            </a:r>
            <a:r>
              <a:rPr lang="en-US" dirty="0"/>
              <a:t>w</a:t>
            </a:r>
            <a:r>
              <a:rPr lang="en-US" dirty="0" smtClean="0"/>
              <a:t>hy is data not open?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8,238 records have blocked geographic coordinates</a:t>
            </a:r>
          </a:p>
          <a:p>
            <a:r>
              <a:rPr lang="en-US" dirty="0" smtClean="0"/>
              <a:t>1.8 million records off-line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address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of </a:t>
            </a:r>
            <a:r>
              <a:rPr lang="en-US" i="1" dirty="0" smtClean="0"/>
              <a:t>e</a:t>
            </a:r>
            <a:r>
              <a:rPr lang="en-US" dirty="0" smtClean="0"/>
              <a:t>-infrastructures: from </a:t>
            </a:r>
            <a:r>
              <a:rPr lang="en-US" i="1" dirty="0" smtClean="0"/>
              <a:t>project based</a:t>
            </a:r>
            <a:r>
              <a:rPr lang="en-US" dirty="0" smtClean="0"/>
              <a:t> to long term support</a:t>
            </a:r>
          </a:p>
          <a:p>
            <a:r>
              <a:rPr lang="en-US" dirty="0" smtClean="0"/>
              <a:t>Governance mechanisms for Virtual Institutes</a:t>
            </a:r>
          </a:p>
          <a:p>
            <a:r>
              <a:rPr lang="en-US" dirty="0" smtClean="0"/>
              <a:t>Evaluation by funding agencies of data services (data curation and data sharing through open platforms)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4860</TotalTime>
  <Words>156</Words>
  <Application>Microsoft Office PowerPoint</Application>
  <PresentationFormat>Apresentação na tela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OCSDNet Project: The Impact of Brazil’s Virtual Herbarium in e-Science</vt:lpstr>
      <vt:lpstr>Network integrating 176 datasets</vt:lpstr>
      <vt:lpstr>Search interface speciesLink </vt:lpstr>
      <vt:lpstr>OCSDNet project</vt:lpstr>
      <vt:lpstr>Usage 2015 – Virtual Herbarium </vt:lpstr>
      <vt:lpstr>When, why is data not open?</vt:lpstr>
      <vt:lpstr>Challenges to address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Brazil’s Virtual Herbarium:  Outputs, Outcomes, and Challenges</dc:title>
  <dc:creator>Dora Ann Lange Canhos</dc:creator>
  <cp:lastModifiedBy>Dora</cp:lastModifiedBy>
  <cp:revision>160</cp:revision>
  <dcterms:created xsi:type="dcterms:W3CDTF">2015-10-24T15:34:14Z</dcterms:created>
  <dcterms:modified xsi:type="dcterms:W3CDTF">2016-03-09T00:04:51Z</dcterms:modified>
</cp:coreProperties>
</file>