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6"/>
  </p:notesMasterIdLst>
  <p:handoutMasterIdLst>
    <p:handoutMasterId r:id="rId7"/>
  </p:handoutMasterIdLst>
  <p:sldIdLst>
    <p:sldId id="278" r:id="rId2"/>
    <p:sldId id="393" r:id="rId3"/>
    <p:sldId id="394" r:id="rId4"/>
    <p:sldId id="395" r:id="rId5"/>
  </p:sldIdLst>
  <p:sldSz cx="9144000" cy="6858000" type="screen4x3"/>
  <p:notesSz cx="6735763" cy="9799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o.thi.thanh.huyen" initials="d" lastIdx="3" clrIdx="0"/>
  <p:cmAuthor id="1" name="RePack by Diakov" initials="RbD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7E7A"/>
    <a:srgbClr val="0057FF"/>
    <a:srgbClr val="7CBAFF"/>
    <a:srgbClr val="05FFBB"/>
    <a:srgbClr val="7DFF24"/>
    <a:srgbClr val="063430"/>
    <a:srgbClr val="29A06C"/>
    <a:srgbClr val="103F31"/>
    <a:srgbClr val="D1FF9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4" autoAdjust="0"/>
    <p:restoredTop sz="91191" autoAdjust="0"/>
  </p:normalViewPr>
  <p:slideViewPr>
    <p:cSldViewPr>
      <p:cViewPr varScale="1">
        <p:scale>
          <a:sx n="102" d="100"/>
          <a:sy n="102" d="100"/>
        </p:scale>
        <p:origin x="44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82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commentAuthors" Target="commentAuthors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E9A4B1F-9E1A-425A-96C8-88795A37C2D3}" type="datetimeFigureOut">
              <a:rPr lang="en-US"/>
              <a:pPr>
                <a:defRPr/>
              </a:pPr>
              <a:t>11/23/16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07513"/>
            <a:ext cx="29194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07513"/>
            <a:ext cx="2919412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61A8EE6-1AC3-43C8-A3C1-BD1D2E8CA5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3260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35013"/>
            <a:ext cx="4897437" cy="36750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54550"/>
            <a:ext cx="5389563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07513"/>
            <a:ext cx="2919413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DCE422A-C3C5-4AD0-A8B9-C09FA15B0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405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32AEC6-3368-4E8C-81D1-10DEC420D1C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22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microsoft.com/office/2007/relationships/hdphoto" Target="../media/hdphoto1.wdp"/><Relationship Id="rId5" Type="http://schemas.openxmlformats.org/officeDocument/2006/relationships/image" Target="../media/image4.jpeg"/><Relationship Id="rId6" Type="http://schemas.microsoft.com/office/2007/relationships/hdphoto" Target="../media/hdphoto2.wdp"/><Relationship Id="rId7" Type="http://schemas.openxmlformats.org/officeDocument/2006/relationships/image" Target="../media/image5.jpeg"/><Relationship Id="rId8" Type="http://schemas.microsoft.com/office/2007/relationships/hdphoto" Target="../media/hdphoto3.wdp"/><Relationship Id="rId9" Type="http://schemas.openxmlformats.org/officeDocument/2006/relationships/image" Target="../media/image6.jpeg"/><Relationship Id="rId10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143000"/>
          </a:xfrm>
        </p:spPr>
        <p:txBody>
          <a:bodyPr anchor="ctr"/>
          <a:lstStyle>
            <a:lvl1pPr>
              <a:defRPr>
                <a:solidFill>
                  <a:srgbClr val="008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49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81000" y="73273"/>
            <a:ext cx="2286000" cy="761024"/>
          </a:xfrm>
          <a:prstGeom prst="rect">
            <a:avLst/>
          </a:prstGeom>
        </p:spPr>
      </p:pic>
      <p:pic>
        <p:nvPicPr>
          <p:cNvPr id="13" name="Picture 12" descr="kinh te vietnam 3.jp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4054"/>
          <a:stretch/>
        </p:blipFill>
        <p:spPr>
          <a:xfrm>
            <a:off x="6637541" y="15581"/>
            <a:ext cx="1250762" cy="921257"/>
          </a:xfrm>
          <a:prstGeom prst="rect">
            <a:avLst/>
          </a:prstGeom>
        </p:spPr>
      </p:pic>
      <p:pic>
        <p:nvPicPr>
          <p:cNvPr id="21" name="Picture 20" descr="aaf9b43dbf-1-aa-a.jpg"/>
          <p:cNvPicPr>
            <a:picLocks noChangeAspect="1"/>
          </p:cNvPicPr>
          <p:nvPr userDrawn="1"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538" y="0"/>
            <a:ext cx="1250462" cy="939235"/>
          </a:xfrm>
          <a:prstGeom prst="rect">
            <a:avLst/>
          </a:prstGeom>
        </p:spPr>
      </p:pic>
      <p:pic>
        <p:nvPicPr>
          <p:cNvPr id="23" name="Picture 22" descr="vietnam-city-saigon-river-evening-world-web.jpg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3468" b="18522"/>
          <a:stretch/>
        </p:blipFill>
        <p:spPr>
          <a:xfrm>
            <a:off x="3105622" y="0"/>
            <a:ext cx="2206362" cy="937846"/>
          </a:xfrm>
          <a:prstGeom prst="rect">
            <a:avLst/>
          </a:prstGeom>
        </p:spPr>
      </p:pic>
      <p:pic>
        <p:nvPicPr>
          <p:cNvPr id="26" name="Picture 25" descr="loi nhuan ngan hang 2.jpg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587" b="170"/>
          <a:stretch/>
        </p:blipFill>
        <p:spPr>
          <a:xfrm>
            <a:off x="5317718" y="0"/>
            <a:ext cx="1313774" cy="936246"/>
          </a:xfrm>
          <a:prstGeom prst="rect">
            <a:avLst/>
          </a:prstGeom>
        </p:spPr>
      </p:pic>
      <p:sp>
        <p:nvSpPr>
          <p:cNvPr id="31" name="Rectangle 30"/>
          <p:cNvSpPr/>
          <p:nvPr userDrawn="1"/>
        </p:nvSpPr>
        <p:spPr bwMode="auto">
          <a:xfrm>
            <a:off x="0" y="955195"/>
            <a:ext cx="9144000" cy="45719"/>
          </a:xfrm>
          <a:prstGeom prst="rect">
            <a:avLst/>
          </a:prstGeom>
          <a:solidFill>
            <a:srgbClr val="0066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8000"/>
              </a:solidFill>
              <a:effectLst/>
              <a:latin typeface="Tahoma" pitchFamily="34" charset="0"/>
            </a:endParaRPr>
          </a:p>
        </p:txBody>
      </p:sp>
      <p:sp>
        <p:nvSpPr>
          <p:cNvPr id="15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 flipV="1">
            <a:off x="0" y="6553199"/>
            <a:ext cx="9144000" cy="304811"/>
          </a:xfrm>
          <a:prstGeom prst="rect">
            <a:avLst/>
          </a:prstGeom>
        </p:spPr>
      </p:pic>
      <p:sp>
        <p:nvSpPr>
          <p:cNvPr id="25" name="Rectangle 12"/>
          <p:cNvSpPr txBox="1">
            <a:spLocks noChangeArrowheads="1"/>
          </p:cNvSpPr>
          <p:nvPr userDrawn="1"/>
        </p:nvSpPr>
        <p:spPr bwMode="auto">
          <a:xfrm>
            <a:off x="3429000" y="6412860"/>
            <a:ext cx="5410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8000"/>
                </a:solidFill>
                <a:latin typeface="Arial"/>
                <a:ea typeface="+mj-ea"/>
                <a:cs typeface="Arial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/>
            <a:r>
              <a:rPr lang="en-US" sz="1100" dirty="0" err="1">
                <a:solidFill>
                  <a:srgbClr val="FFFFFF"/>
                </a:solidFill>
              </a:rPr>
              <a:t>www.rta.vn</a:t>
            </a:r>
            <a:r>
              <a:rPr lang="en-US" sz="11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27" name="Rectangle 12"/>
          <p:cNvSpPr txBox="1">
            <a:spLocks noChangeArrowheads="1"/>
          </p:cNvSpPr>
          <p:nvPr userDrawn="1"/>
        </p:nvSpPr>
        <p:spPr bwMode="auto">
          <a:xfrm>
            <a:off x="228600" y="6419614"/>
            <a:ext cx="2070229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8000"/>
                </a:solidFill>
                <a:latin typeface="Arial"/>
                <a:ea typeface="+mj-ea"/>
                <a:cs typeface="Arial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1100" dirty="0">
                <a:solidFill>
                  <a:schemeClr val="bg1">
                    <a:lumMod val="85000"/>
                  </a:schemeClr>
                </a:solidFill>
              </a:rPr>
              <a:t>Real-Time Analytics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A7367-B71F-4A00-B5B0-9270EE1567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7175" y="304800"/>
            <a:ext cx="1947863" cy="58277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4800"/>
            <a:ext cx="5692775" cy="58277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16B6C-EA62-48A9-9A17-704C6FE0C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6600"/>
              </a:buClr>
              <a:buFont typeface="Wingdings" charset="2"/>
              <a:buChar char="n"/>
              <a:defRPr/>
            </a:lvl1pPr>
            <a:lvl2pPr>
              <a:buClr>
                <a:srgbClr val="006600"/>
              </a:buClr>
              <a:defRPr/>
            </a:lvl2pPr>
            <a:lvl3pPr>
              <a:buClr>
                <a:srgbClr val="006600"/>
              </a:buClr>
              <a:defRPr/>
            </a:lvl3pPr>
            <a:lvl4pPr>
              <a:buClr>
                <a:srgbClr val="006600"/>
              </a:buClr>
              <a:defRPr/>
            </a:lvl4pPr>
            <a:lvl5pPr>
              <a:buClr>
                <a:srgbClr val="0066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229600" y="6524035"/>
            <a:ext cx="609600" cy="29915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CC371-FE3C-4739-8BCB-47CB61B78F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C68F3-C69F-47B7-A6F5-54ACB99D1C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1E980-1EAD-4232-831D-25DB687B09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A7006-0882-4328-9585-8FD4682C8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EFFE0-C620-4A3A-A779-BE3352D3D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FC6E1-6D24-4C64-9044-FB8299A8E4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A5347-9B67-4AE0-AC78-5BD716CC4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1C5C6-AC29-48B7-9645-89FDFC24B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46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 flipV="1">
            <a:off x="0" y="6553199"/>
            <a:ext cx="9144000" cy="304811"/>
          </a:xfrm>
          <a:prstGeom prst="rect">
            <a:avLst/>
          </a:prstGeom>
        </p:spPr>
      </p:pic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77930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33" name="Straight Connector 8"/>
          <p:cNvCxnSpPr>
            <a:cxnSpLocks noChangeShapeType="1"/>
          </p:cNvCxnSpPr>
          <p:nvPr userDrawn="1"/>
        </p:nvCxnSpPr>
        <p:spPr bwMode="auto">
          <a:xfrm>
            <a:off x="228600" y="1371600"/>
            <a:ext cx="8686800" cy="0"/>
          </a:xfrm>
          <a:prstGeom prst="line">
            <a:avLst/>
          </a:prstGeom>
          <a:noFill/>
          <a:ln w="19050" algn="ctr">
            <a:solidFill>
              <a:srgbClr val="006600"/>
            </a:solidFill>
            <a:round/>
            <a:headEnd/>
            <a:tailEnd/>
          </a:ln>
        </p:spPr>
      </p:cxnSp>
      <p:sp>
        <p:nvSpPr>
          <p:cNvPr id="9" name="Rectangle 12"/>
          <p:cNvSpPr txBox="1">
            <a:spLocks noChangeArrowheads="1"/>
          </p:cNvSpPr>
          <p:nvPr userDrawn="1"/>
        </p:nvSpPr>
        <p:spPr bwMode="auto">
          <a:xfrm>
            <a:off x="3429000" y="6412860"/>
            <a:ext cx="4965829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8000"/>
                </a:solidFill>
                <a:latin typeface="Arial"/>
                <a:ea typeface="+mj-ea"/>
                <a:cs typeface="Arial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/>
            <a:r>
              <a:rPr lang="en-US" sz="1100" dirty="0" err="1">
                <a:solidFill>
                  <a:srgbClr val="FFFFFF"/>
                </a:solidFill>
              </a:rPr>
              <a:t>www.rta.vn</a:t>
            </a:r>
            <a:r>
              <a:rPr lang="en-US" sz="11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9" name="Rectangle 12"/>
          <p:cNvSpPr txBox="1">
            <a:spLocks noChangeArrowheads="1"/>
          </p:cNvSpPr>
          <p:nvPr userDrawn="1"/>
        </p:nvSpPr>
        <p:spPr bwMode="auto">
          <a:xfrm>
            <a:off x="228600" y="6419614"/>
            <a:ext cx="2070229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8000"/>
                </a:solidFill>
                <a:latin typeface="Arial"/>
                <a:ea typeface="+mj-ea"/>
                <a:cs typeface="Arial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1100" dirty="0">
                <a:solidFill>
                  <a:schemeClr val="bg1">
                    <a:lumMod val="85000"/>
                  </a:schemeClr>
                </a:solidFill>
              </a:rPr>
              <a:t>Real-Time Analytics</a:t>
            </a:r>
          </a:p>
        </p:txBody>
      </p:sp>
      <p:sp>
        <p:nvSpPr>
          <p:cNvPr id="11" name="Rectangle 12"/>
          <p:cNvSpPr txBox="1">
            <a:spLocks noChangeArrowheads="1"/>
          </p:cNvSpPr>
          <p:nvPr userDrawn="1"/>
        </p:nvSpPr>
        <p:spPr bwMode="auto">
          <a:xfrm>
            <a:off x="8296603" y="6477000"/>
            <a:ext cx="317629" cy="393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8000"/>
                </a:solidFill>
                <a:latin typeface="Arial"/>
                <a:ea typeface="+mj-ea"/>
                <a:cs typeface="Arial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/>
            <a:r>
              <a:rPr lang="en-US" sz="1100" dirty="0">
                <a:solidFill>
                  <a:srgbClr val="FFFFFF"/>
                </a:solidFill>
              </a:rPr>
              <a:t>|</a:t>
            </a:r>
          </a:p>
        </p:txBody>
      </p:sp>
      <p:sp>
        <p:nvSpPr>
          <p:cNvPr id="194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486070"/>
            <a:ext cx="533400" cy="333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5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24F2890-BD1A-4E0A-931F-992838180C6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000"/>
          </a:solidFill>
          <a:latin typeface="Arial"/>
          <a:ea typeface="+mj-ea"/>
          <a:cs typeface="Arial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j-lt"/>
          <a:ea typeface="+mn-ea"/>
          <a:cs typeface="Arial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j-lt"/>
          <a:cs typeface="Arial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j-lt"/>
          <a:cs typeface="Arial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j-lt"/>
          <a:cs typeface="Arial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j-lt"/>
          <a:cs typeface="Arial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803031" y="2227494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1371600" y="6019800"/>
            <a:ext cx="640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rgbClr val="CC3300"/>
              </a:buClr>
              <a:buSzPct val="60000"/>
              <a:buFont typeface="Wingdings" pitchFamily="2" charset="2"/>
              <a:buNone/>
            </a:pPr>
            <a:endParaRPr lang="en-US" sz="18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685800" y="1752600"/>
            <a:ext cx="7924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>
                <a:latin typeface="Arial" charset="0"/>
              </a:rPr>
              <a:t/>
            </a:r>
            <a:br>
              <a:rPr lang="de-DE" sz="2000">
                <a:latin typeface="Arial" charset="0"/>
              </a:rPr>
            </a:b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23225" y="1524000"/>
            <a:ext cx="8572500" cy="2590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dirty="0" smtClean="0">
                <a:latin typeface="+mn-lt"/>
              </a:rPr>
              <a:t>OPEN DATA WRAP UP WORKSHOP</a:t>
            </a:r>
            <a:br>
              <a:rPr lang="en-US" sz="3600" dirty="0" smtClean="0">
                <a:latin typeface="+mn-lt"/>
              </a:rPr>
            </a:br>
            <a:r>
              <a:rPr lang="en-US" sz="1600" dirty="0" smtClean="0">
                <a:latin typeface="+mn-lt"/>
              </a:rPr>
              <a:t/>
            </a:r>
            <a:br>
              <a:rPr lang="en-US" sz="1600" dirty="0" smtClean="0">
                <a:latin typeface="+mn-lt"/>
              </a:rPr>
            </a:br>
            <a:r>
              <a:rPr lang="en-US" sz="2800" dirty="0" smtClean="0">
                <a:latin typeface="+mn-lt"/>
              </a:rPr>
              <a:t>ECNA SME SURVEYS, VIETNAM</a:t>
            </a:r>
            <a:endParaRPr lang="en-US" sz="3000" u="sng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34667" y="287867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Subtitle 6"/>
          <p:cNvSpPr>
            <a:spLocks noGrp="1"/>
          </p:cNvSpPr>
          <p:nvPr/>
        </p:nvSpPr>
        <p:spPr bwMode="auto">
          <a:xfrm>
            <a:off x="285750" y="6019800"/>
            <a:ext cx="85725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60000"/>
              <a:buFont typeface="Wingdings" pitchFamily="2" charset="2"/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CA" sz="1800" b="1" dirty="0"/>
              <a:t>Ottawa Canada, December 1-2, 2016</a:t>
            </a:r>
            <a:r>
              <a:rPr lang="en-US" sz="1800" dirty="0"/>
              <a:t> </a:t>
            </a:r>
            <a:endParaRPr lang="en-US" sz="1800" b="1" dirty="0">
              <a:latin typeface="+mj-lt"/>
            </a:endParaRPr>
          </a:p>
        </p:txBody>
      </p:sp>
      <p:sp>
        <p:nvSpPr>
          <p:cNvPr id="8" name="Subtitle 6"/>
          <p:cNvSpPr>
            <a:spLocks noGrp="1"/>
          </p:cNvSpPr>
          <p:nvPr/>
        </p:nvSpPr>
        <p:spPr bwMode="auto">
          <a:xfrm>
            <a:off x="38100" y="4029752"/>
            <a:ext cx="8572500" cy="1304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60000"/>
              <a:buFont typeface="Wingdings" pitchFamily="2" charset="2"/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800" b="1" dirty="0" smtClean="0"/>
              <a:t>CENTER FOR ANALYSIS AND FORCASTING, VASS</a:t>
            </a:r>
          </a:p>
          <a:p>
            <a:r>
              <a:rPr lang="en-US" sz="1600" b="1" dirty="0" smtClean="0">
                <a:latin typeface="+mj-lt"/>
              </a:rPr>
              <a:t>&amp;</a:t>
            </a:r>
          </a:p>
          <a:p>
            <a:r>
              <a:rPr lang="en-US" sz="1800" b="1" dirty="0" smtClean="0">
                <a:latin typeface="+mj-lt"/>
              </a:rPr>
              <a:t>REAL-TIME ANALYTICS (RTA)</a:t>
            </a:r>
            <a:endParaRPr lang="en-US" sz="1800" b="1" dirty="0"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500" dirty="0" smtClean="0">
                <a:latin typeface="Trebuchet MS" panose="020B0603020202020204" pitchFamily="34" charset="0"/>
              </a:rPr>
              <a:t>ECNA SME Research Project</a:t>
            </a:r>
            <a:endParaRPr lang="en-US" sz="2500" dirty="0">
              <a:latin typeface="Trebuchet MS" panose="020B0603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1CC371-FE3C-4739-8BCB-47CB61B78F4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190500" y="1524000"/>
            <a:ext cx="8648700" cy="472454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1600" dirty="0"/>
              <a:t>Project title: </a:t>
            </a:r>
            <a:r>
              <a:rPr lang="en-US" sz="1600" dirty="0" smtClean="0"/>
              <a:t>“Strengthening </a:t>
            </a:r>
            <a:r>
              <a:rPr lang="en-US" sz="1600" dirty="0"/>
              <a:t>the Capacity of the </a:t>
            </a:r>
            <a:r>
              <a:rPr lang="en-US" sz="1600" dirty="0" smtClean="0"/>
              <a:t>ECNA </a:t>
            </a:r>
            <a:r>
              <a:rPr lang="en-US" sz="1600" dirty="0"/>
              <a:t>in Integrating Inclusive Growth in Macroeconomic Policy Making and Oversight in </a:t>
            </a:r>
            <a:r>
              <a:rPr lang="en-US" sz="1600" dirty="0" smtClean="0"/>
              <a:t>Vietnam”</a:t>
            </a:r>
          </a:p>
          <a:p>
            <a:pPr>
              <a:spcAft>
                <a:spcPts val="600"/>
              </a:spcAft>
            </a:pPr>
            <a:r>
              <a:rPr lang="en-US" sz="1600" dirty="0" smtClean="0"/>
              <a:t>Objectives:</a:t>
            </a:r>
          </a:p>
          <a:p>
            <a:pPr lvl="1">
              <a:spcAft>
                <a:spcPts val="600"/>
              </a:spcAft>
            </a:pPr>
            <a:r>
              <a:rPr lang="en-US" sz="1400" dirty="0"/>
              <a:t>raise awareness among ECNA’s members on the importance of integrating inclusive growth into macroeconomic policy making and </a:t>
            </a:r>
            <a:r>
              <a:rPr lang="en-US" sz="1400" dirty="0" smtClean="0"/>
              <a:t>oversight</a:t>
            </a:r>
          </a:p>
          <a:p>
            <a:pPr lvl="1">
              <a:spcAft>
                <a:spcPts val="600"/>
              </a:spcAft>
            </a:pPr>
            <a:r>
              <a:rPr lang="en-US" sz="1400" dirty="0"/>
              <a:t>strengthen the information base for ECNA as well as other specialized committees of the </a:t>
            </a:r>
            <a:r>
              <a:rPr lang="en-US" sz="1400" dirty="0" smtClean="0"/>
              <a:t>NA</a:t>
            </a:r>
          </a:p>
          <a:p>
            <a:pPr lvl="1">
              <a:spcAft>
                <a:spcPts val="600"/>
              </a:spcAft>
            </a:pPr>
            <a:r>
              <a:rPr lang="en-US" sz="1400" dirty="0"/>
              <a:t>strengthen ECNA’s analytical capacity on assessing impacts of macroeconomic policies on the performance of SMEs and labor market outcomes</a:t>
            </a:r>
            <a:endParaRPr lang="en-US" sz="1400" dirty="0" smtClean="0"/>
          </a:p>
          <a:p>
            <a:pPr>
              <a:spcAft>
                <a:spcPts val="600"/>
              </a:spcAft>
            </a:pPr>
            <a:r>
              <a:rPr lang="en-US" sz="1400" dirty="0" smtClean="0"/>
              <a:t>Major data collection activities:</a:t>
            </a:r>
          </a:p>
          <a:p>
            <a:pPr lvl="1">
              <a:spcAft>
                <a:spcPts val="600"/>
              </a:spcAft>
            </a:pPr>
            <a:r>
              <a:rPr lang="en-US" sz="1400" dirty="0" smtClean="0"/>
              <a:t>Baseline survey: 773 enterprises in 12 provinces; fieldwork: Aug 20th, 2014 </a:t>
            </a:r>
            <a:r>
              <a:rPr lang="mr-IN" sz="1400" dirty="0" smtClean="0"/>
              <a:t>–</a:t>
            </a:r>
            <a:r>
              <a:rPr lang="en-US" sz="1400" dirty="0" smtClean="0"/>
              <a:t> Sep 20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, 2014</a:t>
            </a:r>
          </a:p>
          <a:p>
            <a:pPr lvl="1">
              <a:spcAft>
                <a:spcPts val="600"/>
              </a:spcAft>
            </a:pPr>
            <a:r>
              <a:rPr lang="en-US" sz="1400" dirty="0" smtClean="0"/>
              <a:t>Follow-up 1: 691 enterprises, losing 82; fieldwork: Apr 22</a:t>
            </a:r>
            <a:r>
              <a:rPr lang="mr-IN" sz="1400" dirty="0" smtClean="0"/>
              <a:t>–</a:t>
            </a:r>
            <a:r>
              <a:rPr lang="en-US" sz="1400" dirty="0" smtClean="0"/>
              <a:t> 29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, 2015</a:t>
            </a:r>
          </a:p>
          <a:p>
            <a:pPr lvl="1">
              <a:spcAft>
                <a:spcPts val="600"/>
              </a:spcAft>
            </a:pPr>
            <a:r>
              <a:rPr lang="en-US" sz="1400" dirty="0"/>
              <a:t>Follow-up </a:t>
            </a:r>
            <a:r>
              <a:rPr lang="en-US" sz="1400" dirty="0" smtClean="0"/>
              <a:t>2: 642 </a:t>
            </a:r>
            <a:r>
              <a:rPr lang="en-US" sz="1400" dirty="0"/>
              <a:t>enterprises, </a:t>
            </a:r>
            <a:r>
              <a:rPr lang="en-US" sz="1400" dirty="0" smtClean="0"/>
              <a:t>losing further 49; </a:t>
            </a:r>
            <a:r>
              <a:rPr lang="en-US" sz="1400" dirty="0"/>
              <a:t>fieldwork: </a:t>
            </a:r>
            <a:r>
              <a:rPr lang="en-US" sz="1400" dirty="0" smtClean="0"/>
              <a:t>Aug 26h </a:t>
            </a:r>
            <a:r>
              <a:rPr lang="mr-IN" sz="1400" dirty="0" smtClean="0"/>
              <a:t>–</a:t>
            </a:r>
            <a:r>
              <a:rPr lang="vi-VN" sz="1400" dirty="0" smtClean="0"/>
              <a:t> Sep</a:t>
            </a:r>
            <a:r>
              <a:rPr lang="en-US" sz="1400" dirty="0" smtClean="0"/>
              <a:t> 12</a:t>
            </a:r>
            <a:r>
              <a:rPr lang="en-US" sz="1400" baseline="30000" dirty="0" smtClean="0"/>
              <a:t>th</a:t>
            </a:r>
            <a:r>
              <a:rPr lang="en-US" sz="1400" dirty="0"/>
              <a:t>, </a:t>
            </a:r>
            <a:r>
              <a:rPr lang="en-US" sz="1400" dirty="0" smtClean="0"/>
              <a:t>2015</a:t>
            </a:r>
          </a:p>
          <a:p>
            <a:pPr lvl="1">
              <a:spcAft>
                <a:spcPts val="600"/>
              </a:spcAft>
            </a:pPr>
            <a:r>
              <a:rPr lang="en-US" sz="1400" dirty="0"/>
              <a:t>Follow-up </a:t>
            </a:r>
            <a:r>
              <a:rPr lang="en-US" sz="1400" dirty="0" smtClean="0"/>
              <a:t>3: 572 enterprises</a:t>
            </a:r>
            <a:r>
              <a:rPr lang="en-US" sz="1400" dirty="0"/>
              <a:t>, losing </a:t>
            </a:r>
            <a:r>
              <a:rPr lang="en-US" sz="1400" dirty="0" smtClean="0"/>
              <a:t>further 70; </a:t>
            </a:r>
            <a:r>
              <a:rPr lang="en-US" sz="1400" dirty="0"/>
              <a:t>fieldwork: </a:t>
            </a:r>
            <a:r>
              <a:rPr lang="en-US" sz="1400" dirty="0" smtClean="0"/>
              <a:t>Aug 22</a:t>
            </a:r>
            <a:r>
              <a:rPr lang="en-US" sz="1400" baseline="30000" dirty="0" smtClean="0"/>
              <a:t>nd</a:t>
            </a:r>
            <a:r>
              <a:rPr lang="en-US" sz="1400" dirty="0" smtClean="0"/>
              <a:t> </a:t>
            </a:r>
            <a:r>
              <a:rPr lang="mr-IN" sz="1400" dirty="0" smtClean="0"/>
              <a:t>–</a:t>
            </a:r>
            <a:r>
              <a:rPr lang="en-US" sz="1400" dirty="0" smtClean="0"/>
              <a:t> Sep 12</a:t>
            </a:r>
            <a:r>
              <a:rPr lang="en-US" sz="1400" baseline="30000" dirty="0" smtClean="0"/>
              <a:t>th</a:t>
            </a:r>
            <a:r>
              <a:rPr lang="en-US" sz="1400" dirty="0"/>
              <a:t>, </a:t>
            </a:r>
            <a:r>
              <a:rPr lang="en-US" sz="1400" dirty="0" smtClean="0"/>
              <a:t>2016</a:t>
            </a:r>
          </a:p>
          <a:p>
            <a:pPr lvl="1">
              <a:spcAft>
                <a:spcPts val="600"/>
              </a:spcAft>
            </a:pPr>
            <a:r>
              <a:rPr lang="en-US" sz="1400" dirty="0" smtClean="0"/>
              <a:t>In-depth interviews of Innovations-based startups in Services and Manufacturing</a:t>
            </a:r>
          </a:p>
        </p:txBody>
      </p:sp>
    </p:spTree>
    <p:extLst>
      <p:ext uri="{BB962C8B-B14F-4D97-AF65-F5344CB8AC3E}">
        <p14:creationId xmlns:p14="http://schemas.microsoft.com/office/powerpoint/2010/main" val="7127448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500" dirty="0" smtClean="0">
                <a:latin typeface="Trebuchet MS" panose="020B0603020202020204" pitchFamily="34" charset="0"/>
              </a:rPr>
              <a:t>THE DATA MANAGEMENT PLAN</a:t>
            </a:r>
            <a:endParaRPr lang="en-US" sz="2500" dirty="0">
              <a:latin typeface="Trebuchet MS" panose="020B0603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1CC371-FE3C-4739-8BCB-47CB61B78F4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190500" y="1447800"/>
            <a:ext cx="8648700" cy="500003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1600" dirty="0" smtClean="0"/>
              <a:t>File Format: Stata 14, with variable and value labels built-in</a:t>
            </a:r>
          </a:p>
          <a:p>
            <a:pPr>
              <a:spcAft>
                <a:spcPts val="600"/>
              </a:spcAft>
            </a:pPr>
            <a:r>
              <a:rPr lang="en-US" sz="1600" dirty="0" smtClean="0"/>
              <a:t>Documentations:</a:t>
            </a:r>
            <a:endParaRPr lang="en-US" sz="1600" dirty="0" smtClean="0"/>
          </a:p>
          <a:p>
            <a:pPr lvl="1">
              <a:spcAft>
                <a:spcPts val="600"/>
              </a:spcAft>
            </a:pPr>
            <a:r>
              <a:rPr lang="en-US" sz="1400" dirty="0" smtClean="0"/>
              <a:t>Technical documentation on Sampling Design, Data collection implementation and Basic results</a:t>
            </a:r>
            <a:endParaRPr lang="en-US" sz="1400" dirty="0" smtClean="0"/>
          </a:p>
          <a:p>
            <a:pPr lvl="1">
              <a:spcAft>
                <a:spcPts val="600"/>
              </a:spcAft>
            </a:pPr>
            <a:r>
              <a:rPr lang="en-US" sz="1400" dirty="0" smtClean="0"/>
              <a:t>Data set codebooks</a:t>
            </a:r>
            <a:endParaRPr lang="en-US" sz="1400" dirty="0" smtClean="0"/>
          </a:p>
          <a:p>
            <a:pPr lvl="1">
              <a:spcAft>
                <a:spcPts val="600"/>
              </a:spcAft>
            </a:pPr>
            <a:r>
              <a:rPr lang="en-US" sz="1400" dirty="0" smtClean="0"/>
              <a:t>Do-files for guiding users on how to construct panel data sets</a:t>
            </a:r>
            <a:endParaRPr lang="en-US" sz="1400" dirty="0" smtClean="0"/>
          </a:p>
          <a:p>
            <a:pPr>
              <a:spcAft>
                <a:spcPts val="600"/>
              </a:spcAft>
            </a:pPr>
            <a:r>
              <a:rPr lang="en-US" sz="1400" dirty="0" smtClean="0"/>
              <a:t>Storage</a:t>
            </a:r>
            <a:r>
              <a:rPr lang="en-US" sz="1400" dirty="0" smtClean="0"/>
              <a:t>:</a:t>
            </a:r>
            <a:endParaRPr lang="en-US" sz="1400" dirty="0" smtClean="0"/>
          </a:p>
          <a:p>
            <a:pPr lvl="1">
              <a:spcAft>
                <a:spcPts val="600"/>
              </a:spcAft>
            </a:pPr>
            <a:r>
              <a:rPr lang="en-US" sz="1400" dirty="0" smtClean="0"/>
              <a:t>Total storage is less than 100 Megabytes</a:t>
            </a:r>
            <a:endParaRPr lang="en-US" sz="1400" dirty="0" smtClean="0"/>
          </a:p>
          <a:p>
            <a:pPr lvl="1">
              <a:spcAft>
                <a:spcPts val="600"/>
              </a:spcAft>
            </a:pPr>
            <a:r>
              <a:rPr lang="en-US" sz="1400" dirty="0" smtClean="0"/>
              <a:t>The data sets have been stored in RTA’s computers</a:t>
            </a:r>
          </a:p>
          <a:p>
            <a:pPr>
              <a:spcAft>
                <a:spcPts val="600"/>
              </a:spcAft>
            </a:pPr>
            <a:r>
              <a:rPr lang="en-US" sz="1400" dirty="0" smtClean="0"/>
              <a:t>Preservation, Sharing </a:t>
            </a:r>
            <a:r>
              <a:rPr lang="en-US" sz="1400" dirty="0"/>
              <a:t>and </a:t>
            </a:r>
            <a:r>
              <a:rPr lang="en-US" sz="1400" dirty="0" smtClean="0"/>
              <a:t>Reuse:</a:t>
            </a:r>
            <a:endParaRPr lang="en-US" sz="1400" dirty="0"/>
          </a:p>
          <a:p>
            <a:pPr lvl="1">
              <a:spcAft>
                <a:spcPts val="600"/>
              </a:spcAft>
            </a:pPr>
            <a:r>
              <a:rPr lang="en-US" sz="1400" dirty="0" smtClean="0"/>
              <a:t>Data sets will be deposited to a repository</a:t>
            </a:r>
            <a:endParaRPr lang="en-US" sz="1400" dirty="0" smtClean="0"/>
          </a:p>
          <a:p>
            <a:pPr lvl="1">
              <a:spcAft>
                <a:spcPts val="600"/>
              </a:spcAft>
            </a:pPr>
            <a:r>
              <a:rPr lang="en-US" sz="1400" dirty="0" smtClean="0"/>
              <a:t>Access is open to public via downloads or API</a:t>
            </a:r>
            <a:endParaRPr lang="en-US" sz="1400" dirty="0" smtClean="0"/>
          </a:p>
          <a:p>
            <a:pPr>
              <a:spcAft>
                <a:spcPts val="600"/>
              </a:spcAft>
            </a:pPr>
            <a:r>
              <a:rPr lang="en-US" sz="1400" dirty="0"/>
              <a:t>RTA’s staff shall take responsibilities for providing supports requested by </a:t>
            </a:r>
            <a:r>
              <a:rPr lang="en-US" sz="1400" dirty="0" smtClean="0"/>
              <a:t>users</a:t>
            </a:r>
          </a:p>
          <a:p>
            <a:pPr>
              <a:spcAft>
                <a:spcPts val="600"/>
              </a:spcAft>
            </a:pPr>
            <a:r>
              <a:rPr lang="en-US" sz="1400" dirty="0"/>
              <a:t>Ethics and Legal </a:t>
            </a:r>
            <a:r>
              <a:rPr lang="en-US" sz="1400" dirty="0" smtClean="0"/>
              <a:t>Compliance</a:t>
            </a:r>
          </a:p>
          <a:p>
            <a:pPr lvl="1">
              <a:spcAft>
                <a:spcPts val="600"/>
              </a:spcAft>
            </a:pPr>
            <a:r>
              <a:rPr lang="en-US" sz="1400" dirty="0"/>
              <a:t> Sensitive and </a:t>
            </a:r>
            <a:r>
              <a:rPr lang="en-US" sz="1400" dirty="0" smtClean="0"/>
              <a:t>identity </a:t>
            </a:r>
            <a:r>
              <a:rPr lang="en-US" sz="1400" dirty="0"/>
              <a:t>information have been removed </a:t>
            </a:r>
            <a:endParaRPr lang="en-US" sz="1400" dirty="0" smtClean="0"/>
          </a:p>
          <a:p>
            <a:pPr lvl="1">
              <a:spcAft>
                <a:spcPts val="600"/>
              </a:spcAft>
            </a:pPr>
            <a:r>
              <a:rPr lang="en-US" sz="1400" dirty="0" smtClean="0"/>
              <a:t>No legal issues are aware of regarding sharing the data</a:t>
            </a:r>
          </a:p>
          <a:p>
            <a:pPr lvl="1">
              <a:spcAft>
                <a:spcPts val="600"/>
              </a:spcAft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963011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500" dirty="0" smtClean="0">
                <a:latin typeface="Trebuchet MS" panose="020B0603020202020204" pitchFamily="34" charset="0"/>
              </a:rPr>
              <a:t>DMP REMARKS</a:t>
            </a:r>
            <a:endParaRPr lang="en-US" sz="2500" dirty="0">
              <a:latin typeface="Trebuchet MS" panose="020B0603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1CC371-FE3C-4739-8BCB-47CB61B78F4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190500" y="1447800"/>
            <a:ext cx="8648700" cy="500003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1600" dirty="0" smtClean="0"/>
              <a:t>What went well:</a:t>
            </a:r>
          </a:p>
          <a:p>
            <a:pPr lvl="1">
              <a:spcAft>
                <a:spcPts val="600"/>
              </a:spcAft>
            </a:pPr>
            <a:r>
              <a:rPr lang="en-US" sz="1400" dirty="0" smtClean="0"/>
              <a:t>Everyone stakeholder has been very supportive</a:t>
            </a:r>
          </a:p>
          <a:p>
            <a:pPr lvl="1">
              <a:spcAft>
                <a:spcPts val="600"/>
              </a:spcAft>
            </a:pPr>
            <a:r>
              <a:rPr lang="en-US" sz="1400" dirty="0" smtClean="0"/>
              <a:t>Close and effective guidance from the project officers</a:t>
            </a:r>
            <a:endParaRPr lang="en-US" sz="1400" dirty="0"/>
          </a:p>
          <a:p>
            <a:pPr>
              <a:spcAft>
                <a:spcPts val="600"/>
              </a:spcAft>
            </a:pPr>
            <a:r>
              <a:rPr lang="en-US" sz="1600" dirty="0" smtClean="0"/>
              <a:t>What was a challenge:</a:t>
            </a:r>
            <a:endParaRPr lang="en-US" sz="1600" dirty="0" smtClean="0"/>
          </a:p>
          <a:p>
            <a:pPr lvl="1">
              <a:spcAft>
                <a:spcPts val="600"/>
              </a:spcAft>
            </a:pPr>
            <a:r>
              <a:rPr lang="en-US" sz="1400" dirty="0" smtClean="0"/>
              <a:t>Executing the project’s tasks and preparing materials for sharing requires more resources</a:t>
            </a:r>
            <a:endParaRPr lang="en-US" sz="1400" dirty="0" smtClean="0"/>
          </a:p>
          <a:p>
            <a:pPr>
              <a:spcAft>
                <a:spcPts val="600"/>
              </a:spcAft>
            </a:pPr>
            <a:r>
              <a:rPr lang="en-US" sz="1600" dirty="0"/>
              <a:t>What have been learned through the process of this project</a:t>
            </a:r>
          </a:p>
          <a:p>
            <a:pPr lvl="1">
              <a:spcAft>
                <a:spcPts val="600"/>
              </a:spcAft>
            </a:pPr>
            <a:r>
              <a:rPr lang="en-US" sz="1400" dirty="0" smtClean="0"/>
              <a:t>Open Data is a mindset – It is important to be nurtured </a:t>
            </a:r>
          </a:p>
          <a:p>
            <a:pPr lvl="1">
              <a:spcAft>
                <a:spcPts val="600"/>
              </a:spcAft>
            </a:pPr>
            <a:r>
              <a:rPr lang="en-US" sz="1400" dirty="0" smtClean="0"/>
              <a:t>Making Data open is a long process. It should be planned right from the beginning, even during the development of a project proposal</a:t>
            </a:r>
          </a:p>
          <a:p>
            <a:pPr lvl="1">
              <a:spcAft>
                <a:spcPts val="600"/>
              </a:spcAft>
            </a:pPr>
            <a:r>
              <a:rPr lang="en-US" sz="1400" dirty="0" smtClean="0"/>
              <a:t>Start a project with a </a:t>
            </a:r>
            <a:r>
              <a:rPr lang="en-US" sz="1400" smtClean="0"/>
              <a:t>Data Management Plan</a:t>
            </a:r>
            <a:endParaRPr lang="en-US" sz="1400" dirty="0" smtClean="0"/>
          </a:p>
          <a:p>
            <a:pPr>
              <a:spcAft>
                <a:spcPts val="600"/>
              </a:spcAft>
            </a:pPr>
            <a:endParaRPr lang="en-US" sz="1400" dirty="0" smtClean="0"/>
          </a:p>
          <a:p>
            <a:pPr lvl="1">
              <a:spcAft>
                <a:spcPts val="600"/>
              </a:spcAft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735007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18120</TotalTime>
  <Words>409</Words>
  <Application>Microsoft Macintosh PowerPoint</Application>
  <PresentationFormat>On-screen Show (4:3)</PresentationFormat>
  <Paragraphs>48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Tahoma</vt:lpstr>
      <vt:lpstr>Times New Roman</vt:lpstr>
      <vt:lpstr>Trebuchet MS</vt:lpstr>
      <vt:lpstr>Wingdings</vt:lpstr>
      <vt:lpstr>Arial</vt:lpstr>
      <vt:lpstr>Blends</vt:lpstr>
      <vt:lpstr>OPEN DATA WRAP UP WORKSHOP  ECNA SME SURVEYS, VIETNAM</vt:lpstr>
      <vt:lpstr>ECNA SME Research Project</vt:lpstr>
      <vt:lpstr>THE DATA MANAGEMENT PLAN</vt:lpstr>
      <vt:lpstr>DMP REMARKS</vt:lpstr>
    </vt:vector>
  </TitlesOfParts>
  <Company>home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Poverty Mapping Methods</dc:title>
  <dc:creator>nguyen viet cuong</dc:creator>
  <cp:lastModifiedBy>User</cp:lastModifiedBy>
  <cp:revision>1493</cp:revision>
  <dcterms:created xsi:type="dcterms:W3CDTF">2003-09-29T03:53:55Z</dcterms:created>
  <dcterms:modified xsi:type="dcterms:W3CDTF">2016-11-23T14:05:28Z</dcterms:modified>
</cp:coreProperties>
</file>