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90" r:id="rId3"/>
    <p:sldId id="30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2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2"/>
    <p:restoredTop sz="94666"/>
  </p:normalViewPr>
  <p:slideViewPr>
    <p:cSldViewPr snapToGrid="0" snapToObjects="1">
      <p:cViewPr varScale="1">
        <p:scale>
          <a:sx n="102" d="100"/>
          <a:sy n="102" d="100"/>
        </p:scale>
        <p:origin x="2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C708C-0D76-5140-A0E6-1FFEC015200C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34A98-8B6F-7D43-9535-BAB6EA898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72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11/30/16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11/30/16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11/30/16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Sharing in a Development Context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Initial findings from the IDRC Data sharing pilot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9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>
            <a:stCxn id="128003" idx="2"/>
            <a:endCxn id="128002" idx="2"/>
          </p:cNvCxnSpPr>
          <p:nvPr/>
        </p:nvCxnSpPr>
        <p:spPr bwMode="auto">
          <a:xfrm flipH="1" flipV="1">
            <a:off x="2698479" y="3390492"/>
            <a:ext cx="6812903" cy="557"/>
          </a:xfrm>
          <a:prstGeom prst="straightConnector1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762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8002" name="TextBox 3"/>
          <p:cNvSpPr txBox="1">
            <a:spLocks noChangeArrowheads="1"/>
          </p:cNvSpPr>
          <p:nvPr/>
        </p:nvSpPr>
        <p:spPr bwMode="auto">
          <a:xfrm rot="-5400000">
            <a:off x="1674288" y="3019685"/>
            <a:ext cx="1306768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Risks</a:t>
            </a:r>
          </a:p>
        </p:txBody>
      </p:sp>
      <p:sp>
        <p:nvSpPr>
          <p:cNvPr id="128003" name="TextBox 7"/>
          <p:cNvSpPr txBox="1">
            <a:spLocks noChangeArrowheads="1"/>
          </p:cNvSpPr>
          <p:nvPr/>
        </p:nvSpPr>
        <p:spPr bwMode="auto">
          <a:xfrm rot="5400000">
            <a:off x="8231127" y="3020242"/>
            <a:ext cx="3302122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Opportunities</a:t>
            </a:r>
          </a:p>
        </p:txBody>
      </p:sp>
      <p:cxnSp>
        <p:nvCxnSpPr>
          <p:cNvPr id="9" name="Straight Arrow Connector 8"/>
          <p:cNvCxnSpPr>
            <a:stCxn id="128005" idx="2"/>
          </p:cNvCxnSpPr>
          <p:nvPr/>
        </p:nvCxnSpPr>
        <p:spPr bwMode="auto">
          <a:xfrm>
            <a:off x="6078142" y="1194795"/>
            <a:ext cx="53577" cy="4419747"/>
          </a:xfrm>
          <a:prstGeom prst="straightConnector1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762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8005" name="TextBox 11"/>
          <p:cNvSpPr txBox="1">
            <a:spLocks noChangeArrowheads="1"/>
          </p:cNvSpPr>
          <p:nvPr/>
        </p:nvSpPr>
        <p:spPr bwMode="auto">
          <a:xfrm>
            <a:off x="4885956" y="453182"/>
            <a:ext cx="2384372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Collective</a:t>
            </a:r>
          </a:p>
        </p:txBody>
      </p:sp>
      <p:sp>
        <p:nvSpPr>
          <p:cNvPr id="128006" name="TextBox 13"/>
          <p:cNvSpPr txBox="1">
            <a:spLocks noChangeArrowheads="1"/>
          </p:cNvSpPr>
          <p:nvPr/>
        </p:nvSpPr>
        <p:spPr bwMode="auto">
          <a:xfrm>
            <a:off x="4986675" y="5500688"/>
            <a:ext cx="2236510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Individual</a:t>
            </a:r>
          </a:p>
        </p:txBody>
      </p:sp>
      <p:sp>
        <p:nvSpPr>
          <p:cNvPr id="2" name="Arc 1"/>
          <p:cNvSpPr/>
          <p:nvPr/>
        </p:nvSpPr>
        <p:spPr bwMode="auto">
          <a:xfrm>
            <a:off x="3149203" y="4299645"/>
            <a:ext cx="5786438" cy="714375"/>
          </a:xfrm>
          <a:prstGeom prst="arc">
            <a:avLst>
              <a:gd name="adj1" fmla="val 21331074"/>
              <a:gd name="adj2" fmla="val 10949326"/>
            </a:avLst>
          </a:prstGeom>
          <a:noFill/>
          <a:ln w="76200">
            <a:solidFill>
              <a:srgbClr val="E42100"/>
            </a:solidFill>
            <a:headEnd type="arrow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sz="1266"/>
          </a:p>
        </p:txBody>
      </p:sp>
      <p:sp>
        <p:nvSpPr>
          <p:cNvPr id="128008" name="TextBox 9"/>
          <p:cNvSpPr txBox="1">
            <a:spLocks noChangeArrowheads="1"/>
          </p:cNvSpPr>
          <p:nvPr/>
        </p:nvSpPr>
        <p:spPr bwMode="auto">
          <a:xfrm>
            <a:off x="3227047" y="4105424"/>
            <a:ext cx="5322676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Exploration/Serendipity</a:t>
            </a:r>
          </a:p>
        </p:txBody>
      </p:sp>
      <p:sp>
        <p:nvSpPr>
          <p:cNvPr id="11" name="Arc 10"/>
          <p:cNvSpPr/>
          <p:nvPr/>
        </p:nvSpPr>
        <p:spPr bwMode="auto">
          <a:xfrm>
            <a:off x="4074542" y="1035844"/>
            <a:ext cx="5450458" cy="3864322"/>
          </a:xfrm>
          <a:prstGeom prst="arc">
            <a:avLst>
              <a:gd name="adj1" fmla="val 20012966"/>
              <a:gd name="adj2" fmla="val 2062729"/>
            </a:avLst>
          </a:prstGeom>
          <a:noFill/>
          <a:ln w="76200">
            <a:solidFill>
              <a:srgbClr val="E42100"/>
            </a:solidFill>
            <a:headEnd type="arrow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sz="1266"/>
          </a:p>
        </p:txBody>
      </p:sp>
      <p:sp>
        <p:nvSpPr>
          <p:cNvPr id="128010" name="TextBox 12"/>
          <p:cNvSpPr txBox="1">
            <a:spLocks noChangeArrowheads="1"/>
          </p:cNvSpPr>
          <p:nvPr/>
        </p:nvSpPr>
        <p:spPr bwMode="auto">
          <a:xfrm>
            <a:off x="6076860" y="1280294"/>
            <a:ext cx="3142463" cy="1390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Exploration/</a:t>
            </a:r>
          </a:p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Development</a:t>
            </a:r>
          </a:p>
        </p:txBody>
      </p:sp>
    </p:spTree>
    <p:extLst>
      <p:ext uri="{BB962C8B-B14F-4D97-AF65-F5344CB8AC3E}">
        <p14:creationId xmlns:p14="http://schemas.microsoft.com/office/powerpoint/2010/main" val="155057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Policy Change Culture?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940232" cy="4023360"/>
          </a:xfrm>
        </p:spPr>
        <p:txBody>
          <a:bodyPr/>
          <a:lstStyle/>
          <a:p>
            <a:pPr marL="742950" indent="-742950">
              <a:buFont typeface="Helvetica Neue" charset="0"/>
              <a:buAutoNum type="arabicPeriod"/>
            </a:pPr>
            <a:endParaRPr lang="en-US" altLang="en-US" sz="2400" dirty="0"/>
          </a:p>
          <a:p>
            <a:pPr marL="742950" indent="-742950">
              <a:buClr>
                <a:schemeClr val="tx1"/>
              </a:buClr>
              <a:buFont typeface="Helvetica Neue" charset="0"/>
              <a:buAutoNum type="arabicPeriod"/>
            </a:pPr>
            <a:r>
              <a:rPr lang="en-US" altLang="en-US" sz="2400" dirty="0"/>
              <a:t>Changing the narrative (through creating aspirations for collective benefits</a:t>
            </a:r>
            <a:r>
              <a:rPr lang="en-US" altLang="en-US" sz="2400" dirty="0" smtClean="0"/>
              <a:t>)</a:t>
            </a:r>
          </a:p>
          <a:p>
            <a:pPr marL="742950" indent="-742950">
              <a:buClr>
                <a:schemeClr val="tx1"/>
              </a:buClr>
              <a:buFont typeface="Helvetica Neue" charset="0"/>
              <a:buAutoNum type="arabicPeriod"/>
            </a:pPr>
            <a:endParaRPr lang="en-US" altLang="en-US" sz="2400" dirty="0"/>
          </a:p>
          <a:p>
            <a:pPr marL="742950" indent="-742950">
              <a:buClr>
                <a:schemeClr val="tx1"/>
              </a:buClr>
              <a:buFont typeface="Helvetica Neue" charset="0"/>
              <a:buAutoNum type="arabicPeriod"/>
            </a:pPr>
            <a:r>
              <a:rPr lang="en-US" altLang="en-US" sz="2400" dirty="0" smtClean="0"/>
              <a:t>Infrastructure </a:t>
            </a:r>
            <a:r>
              <a:rPr lang="en-US" altLang="en-US" sz="2400" dirty="0"/>
              <a:t>provision </a:t>
            </a:r>
            <a:r>
              <a:rPr lang="en-US" altLang="en-US" sz="2400" dirty="0" smtClean="0"/>
              <a:t>that creates </a:t>
            </a:r>
            <a:r>
              <a:rPr lang="en-US" altLang="en-US" sz="2400" dirty="0"/>
              <a:t>individual </a:t>
            </a:r>
            <a:r>
              <a:rPr lang="en-US" altLang="en-US" sz="2400" dirty="0" smtClean="0"/>
              <a:t>opportunities</a:t>
            </a:r>
          </a:p>
          <a:p>
            <a:pPr marL="742950" indent="-742950">
              <a:buClr>
                <a:schemeClr val="tx1"/>
              </a:buClr>
              <a:buFont typeface="Helvetica Neue" charset="0"/>
              <a:buAutoNum type="arabicPeriod"/>
            </a:pPr>
            <a:endParaRPr lang="en-US" altLang="en-US" sz="2400" dirty="0"/>
          </a:p>
          <a:p>
            <a:pPr marL="742950" indent="-742950">
              <a:buClr>
                <a:schemeClr val="tx1"/>
              </a:buClr>
              <a:buFont typeface="Helvetica Neue" charset="0"/>
              <a:buAutoNum type="arabicPeriod"/>
            </a:pPr>
            <a:r>
              <a:rPr lang="en-US" altLang="en-US" sz="2400" dirty="0"/>
              <a:t>Modest and community mediated sanctions for violating norms of </a:t>
            </a:r>
            <a:r>
              <a:rPr lang="en-US" altLang="en-US" sz="2400" dirty="0" err="1"/>
              <a:t>behaviour</a:t>
            </a:r>
            <a:endParaRPr lang="en-US" alt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95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877602" cy="4342124"/>
          </a:xfrm>
        </p:spPr>
        <p:txBody>
          <a:bodyPr>
            <a:normAutofit fontScale="92500"/>
          </a:bodyPr>
          <a:lstStyle/>
          <a:p>
            <a:pPr marL="571500" indent="-571500">
              <a:buFontTx/>
              <a:buChar char="•"/>
            </a:pPr>
            <a:r>
              <a:rPr lang="en-US" altLang="en-US" sz="2800" dirty="0"/>
              <a:t>Biggest capacity issue is at the funder (institution) level, not researcher. </a:t>
            </a:r>
          </a:p>
          <a:p>
            <a:pPr marL="571500" indent="-571500">
              <a:buFontTx/>
              <a:buChar char="•"/>
            </a:pPr>
            <a:r>
              <a:rPr lang="en-US" altLang="en-US" sz="2800" dirty="0"/>
              <a:t>Infrastructure provision is insufficient to support the aspirations of policy</a:t>
            </a:r>
          </a:p>
          <a:p>
            <a:pPr marL="571500" indent="-571500">
              <a:buFontTx/>
              <a:buChar char="•"/>
            </a:pPr>
            <a:endParaRPr lang="en-US" altLang="en-US" sz="2800" dirty="0"/>
          </a:p>
          <a:p>
            <a:pPr marL="571500" indent="-571500">
              <a:buFontTx/>
              <a:buChar char="•"/>
            </a:pPr>
            <a:r>
              <a:rPr lang="en-US" altLang="en-US" sz="2800" dirty="0"/>
              <a:t>The impulse for researchers to retain/gain control is incredibly strong</a:t>
            </a:r>
          </a:p>
          <a:p>
            <a:pPr marL="571500" indent="-571500">
              <a:buFontTx/>
              <a:buChar char="•"/>
            </a:pPr>
            <a:r>
              <a:rPr lang="en-US" altLang="en-US" sz="2800" dirty="0" smtClean="0"/>
              <a:t>Policies (and DMPs) are </a:t>
            </a:r>
            <a:r>
              <a:rPr lang="en-US" altLang="en-US" sz="2800" dirty="0"/>
              <a:t>not changing </a:t>
            </a:r>
            <a:r>
              <a:rPr lang="en-US" altLang="en-US" sz="2800" dirty="0" smtClean="0"/>
              <a:t>culture</a:t>
            </a:r>
          </a:p>
          <a:p>
            <a:pPr marL="571500" indent="-571500">
              <a:buFontTx/>
              <a:buChar char="•"/>
            </a:pPr>
            <a:endParaRPr lang="en-US" sz="2800" dirty="0"/>
          </a:p>
          <a:p>
            <a:pPr marL="571500" indent="-571500">
              <a:buFontTx/>
              <a:buChar char="•"/>
            </a:pPr>
            <a:r>
              <a:rPr lang="en-US" sz="2800" dirty="0"/>
              <a:t>Proposal: http://</a:t>
            </a:r>
            <a:r>
              <a:rPr lang="en-US" sz="2800" dirty="0" err="1"/>
              <a:t>dx.doi.org</a:t>
            </a:r>
            <a:r>
              <a:rPr lang="en-US" sz="2800" dirty="0"/>
              <a:t>/10.3897/rio.2.e8880</a:t>
            </a:r>
          </a:p>
          <a:p>
            <a:pPr marL="571500" indent="-571500">
              <a:buFontTx/>
              <a:buChar char="•"/>
            </a:pPr>
            <a:r>
              <a:rPr lang="en-US" sz="2800" dirty="0" smtClean="0"/>
              <a:t>Literature Review</a:t>
            </a:r>
            <a:r>
              <a:rPr lang="en-US" sz="2800" dirty="0"/>
              <a:t>: http://</a:t>
            </a:r>
            <a:r>
              <a:rPr lang="en-US" sz="2800" dirty="0" err="1"/>
              <a:t>bit.ly</a:t>
            </a:r>
            <a:r>
              <a:rPr lang="en-US" sz="2800" dirty="0"/>
              <a:t>/2clAwrO</a:t>
            </a:r>
          </a:p>
        </p:txBody>
      </p:sp>
    </p:spTree>
    <p:extLst>
      <p:ext uri="{BB962C8B-B14F-4D97-AF65-F5344CB8AC3E}">
        <p14:creationId xmlns:p14="http://schemas.microsoft.com/office/powerpoint/2010/main" val="2057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From the Projects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 Existing tools for data management planning are only appropriate for some projects</a:t>
            </a:r>
          </a:p>
          <a:p>
            <a:pPr>
              <a:buFont typeface="Arial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Projects want to retain control over data access, but for differing reasons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Literature Review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 Policies often show a mismatch between aspirational motivation and policy details</a:t>
            </a:r>
          </a:p>
          <a:p>
            <a:pPr>
              <a:buFont typeface="Arial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Most funders have a substantial capacity issue for policy implementation. Program officers are frequently over-stretched in tracking and delivering a wide range of policies</a:t>
            </a:r>
          </a:p>
          <a:p>
            <a:pPr>
              <a:buFont typeface="Arial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Technical or infrastructure capacity is often a problem, both for data sharing and for tracking policy implementation and adoption</a:t>
            </a:r>
          </a:p>
          <a:p>
            <a:pPr>
              <a:buFont typeface="Arial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Policy design and implementation is not </a:t>
            </a:r>
            <a:r>
              <a:rPr lang="en-US" dirty="0" err="1" smtClean="0"/>
              <a:t>focussed</a:t>
            </a:r>
            <a:r>
              <a:rPr lang="en-US" dirty="0" smtClean="0"/>
              <a:t> on achieving culture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53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>
            <a:stCxn id="121859" idx="2"/>
            <a:endCxn id="121858" idx="2"/>
          </p:cNvCxnSpPr>
          <p:nvPr/>
        </p:nvCxnSpPr>
        <p:spPr bwMode="auto">
          <a:xfrm flipH="1" flipV="1">
            <a:off x="2698479" y="3390492"/>
            <a:ext cx="6812903" cy="557"/>
          </a:xfrm>
          <a:prstGeom prst="straightConnector1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762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1858" name="TextBox 3"/>
          <p:cNvSpPr txBox="1">
            <a:spLocks noChangeArrowheads="1"/>
          </p:cNvSpPr>
          <p:nvPr/>
        </p:nvSpPr>
        <p:spPr bwMode="auto">
          <a:xfrm rot="-5400000">
            <a:off x="1674288" y="3019685"/>
            <a:ext cx="1306768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Risks</a:t>
            </a:r>
          </a:p>
        </p:txBody>
      </p:sp>
      <p:sp>
        <p:nvSpPr>
          <p:cNvPr id="121859" name="TextBox 7"/>
          <p:cNvSpPr txBox="1">
            <a:spLocks noChangeArrowheads="1"/>
          </p:cNvSpPr>
          <p:nvPr/>
        </p:nvSpPr>
        <p:spPr bwMode="auto">
          <a:xfrm rot="5400000">
            <a:off x="8231127" y="3020242"/>
            <a:ext cx="3302122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Opportunities</a:t>
            </a:r>
          </a:p>
        </p:txBody>
      </p:sp>
      <p:cxnSp>
        <p:nvCxnSpPr>
          <p:cNvPr id="9" name="Straight Arrow Connector 8"/>
          <p:cNvCxnSpPr>
            <a:stCxn id="121861" idx="2"/>
          </p:cNvCxnSpPr>
          <p:nvPr/>
        </p:nvCxnSpPr>
        <p:spPr bwMode="auto">
          <a:xfrm>
            <a:off x="6078142" y="1194795"/>
            <a:ext cx="53577" cy="4419747"/>
          </a:xfrm>
          <a:prstGeom prst="straightConnector1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762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1861" name="TextBox 11"/>
          <p:cNvSpPr txBox="1">
            <a:spLocks noChangeArrowheads="1"/>
          </p:cNvSpPr>
          <p:nvPr/>
        </p:nvSpPr>
        <p:spPr bwMode="auto">
          <a:xfrm>
            <a:off x="4885956" y="453182"/>
            <a:ext cx="2384372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Collective</a:t>
            </a:r>
          </a:p>
        </p:txBody>
      </p:sp>
      <p:sp>
        <p:nvSpPr>
          <p:cNvPr id="121862" name="TextBox 13"/>
          <p:cNvSpPr txBox="1">
            <a:spLocks noChangeArrowheads="1"/>
          </p:cNvSpPr>
          <p:nvPr/>
        </p:nvSpPr>
        <p:spPr bwMode="auto">
          <a:xfrm>
            <a:off x="4986675" y="5500688"/>
            <a:ext cx="2236510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Individual</a:t>
            </a:r>
          </a:p>
        </p:txBody>
      </p:sp>
    </p:spTree>
    <p:extLst>
      <p:ext uri="{BB962C8B-B14F-4D97-AF65-F5344CB8AC3E}">
        <p14:creationId xmlns:p14="http://schemas.microsoft.com/office/powerpoint/2010/main" val="181650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>
            <a:stCxn id="121859" idx="2"/>
            <a:endCxn id="121858" idx="2"/>
          </p:cNvCxnSpPr>
          <p:nvPr/>
        </p:nvCxnSpPr>
        <p:spPr bwMode="auto">
          <a:xfrm flipH="1" flipV="1">
            <a:off x="2698479" y="3390492"/>
            <a:ext cx="6812903" cy="557"/>
          </a:xfrm>
          <a:prstGeom prst="straightConnector1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762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1858" name="TextBox 3"/>
          <p:cNvSpPr txBox="1">
            <a:spLocks noChangeArrowheads="1"/>
          </p:cNvSpPr>
          <p:nvPr/>
        </p:nvSpPr>
        <p:spPr bwMode="auto">
          <a:xfrm rot="-5400000">
            <a:off x="1674288" y="3019685"/>
            <a:ext cx="1306768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Risks</a:t>
            </a:r>
          </a:p>
        </p:txBody>
      </p:sp>
      <p:sp>
        <p:nvSpPr>
          <p:cNvPr id="121859" name="TextBox 7"/>
          <p:cNvSpPr txBox="1">
            <a:spLocks noChangeArrowheads="1"/>
          </p:cNvSpPr>
          <p:nvPr/>
        </p:nvSpPr>
        <p:spPr bwMode="auto">
          <a:xfrm rot="5400000">
            <a:off x="8231127" y="3020242"/>
            <a:ext cx="3302122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Opportunities</a:t>
            </a:r>
          </a:p>
        </p:txBody>
      </p:sp>
      <p:cxnSp>
        <p:nvCxnSpPr>
          <p:cNvPr id="9" name="Straight Arrow Connector 8"/>
          <p:cNvCxnSpPr>
            <a:stCxn id="121861" idx="2"/>
          </p:cNvCxnSpPr>
          <p:nvPr/>
        </p:nvCxnSpPr>
        <p:spPr bwMode="auto">
          <a:xfrm>
            <a:off x="6078142" y="1194795"/>
            <a:ext cx="53577" cy="4419747"/>
          </a:xfrm>
          <a:prstGeom prst="straightConnector1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762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1861" name="TextBox 11"/>
          <p:cNvSpPr txBox="1">
            <a:spLocks noChangeArrowheads="1"/>
          </p:cNvSpPr>
          <p:nvPr/>
        </p:nvSpPr>
        <p:spPr bwMode="auto">
          <a:xfrm>
            <a:off x="4885956" y="453182"/>
            <a:ext cx="2384372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Collective</a:t>
            </a:r>
          </a:p>
        </p:txBody>
      </p:sp>
      <p:sp>
        <p:nvSpPr>
          <p:cNvPr id="121862" name="TextBox 13"/>
          <p:cNvSpPr txBox="1">
            <a:spLocks noChangeArrowheads="1"/>
          </p:cNvSpPr>
          <p:nvPr/>
        </p:nvSpPr>
        <p:spPr bwMode="auto">
          <a:xfrm>
            <a:off x="4986675" y="5500688"/>
            <a:ext cx="2236510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Individual</a:t>
            </a:r>
          </a:p>
        </p:txBody>
      </p:sp>
      <p:sp>
        <p:nvSpPr>
          <p:cNvPr id="2" name="Arc 1"/>
          <p:cNvSpPr/>
          <p:nvPr/>
        </p:nvSpPr>
        <p:spPr bwMode="auto">
          <a:xfrm>
            <a:off x="3149203" y="3750469"/>
            <a:ext cx="1818308" cy="1263551"/>
          </a:xfrm>
          <a:prstGeom prst="arc">
            <a:avLst>
              <a:gd name="adj1" fmla="val 18877011"/>
              <a:gd name="adj2" fmla="val 11168470"/>
            </a:avLst>
          </a:prstGeom>
          <a:noFill/>
          <a:ln w="76200">
            <a:solidFill>
              <a:srgbClr val="FF0000"/>
            </a:solidFill>
            <a:headEnd type="arrow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sz="1266"/>
          </a:p>
        </p:txBody>
      </p:sp>
      <p:sp>
        <p:nvSpPr>
          <p:cNvPr id="121864" name="TextBox 9"/>
          <p:cNvSpPr txBox="1">
            <a:spLocks noChangeArrowheads="1"/>
          </p:cNvSpPr>
          <p:nvPr/>
        </p:nvSpPr>
        <p:spPr bwMode="auto">
          <a:xfrm>
            <a:off x="3335868" y="4016127"/>
            <a:ext cx="1457258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Policy</a:t>
            </a:r>
          </a:p>
        </p:txBody>
      </p:sp>
    </p:spTree>
    <p:extLst>
      <p:ext uri="{BB962C8B-B14F-4D97-AF65-F5344CB8AC3E}">
        <p14:creationId xmlns:p14="http://schemas.microsoft.com/office/powerpoint/2010/main" val="108239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>
            <a:stCxn id="122883" idx="2"/>
            <a:endCxn id="122882" idx="2"/>
          </p:cNvCxnSpPr>
          <p:nvPr/>
        </p:nvCxnSpPr>
        <p:spPr bwMode="auto">
          <a:xfrm flipH="1" flipV="1">
            <a:off x="2698479" y="3390492"/>
            <a:ext cx="6812903" cy="557"/>
          </a:xfrm>
          <a:prstGeom prst="straightConnector1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762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2882" name="TextBox 3"/>
          <p:cNvSpPr txBox="1">
            <a:spLocks noChangeArrowheads="1"/>
          </p:cNvSpPr>
          <p:nvPr/>
        </p:nvSpPr>
        <p:spPr bwMode="auto">
          <a:xfrm rot="-5400000">
            <a:off x="1674288" y="3019685"/>
            <a:ext cx="1306768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 dirty="0">
                <a:solidFill>
                  <a:schemeClr val="tx1"/>
                </a:solidFill>
              </a:rPr>
              <a:t>Risks</a:t>
            </a:r>
          </a:p>
        </p:txBody>
      </p:sp>
      <p:sp>
        <p:nvSpPr>
          <p:cNvPr id="122883" name="TextBox 7"/>
          <p:cNvSpPr txBox="1">
            <a:spLocks noChangeArrowheads="1"/>
          </p:cNvSpPr>
          <p:nvPr/>
        </p:nvSpPr>
        <p:spPr bwMode="auto">
          <a:xfrm rot="5400000">
            <a:off x="8231127" y="3020242"/>
            <a:ext cx="3302122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Opportunities</a:t>
            </a:r>
          </a:p>
        </p:txBody>
      </p:sp>
      <p:cxnSp>
        <p:nvCxnSpPr>
          <p:cNvPr id="9" name="Straight Arrow Connector 8"/>
          <p:cNvCxnSpPr>
            <a:stCxn id="122885" idx="2"/>
          </p:cNvCxnSpPr>
          <p:nvPr/>
        </p:nvCxnSpPr>
        <p:spPr bwMode="auto">
          <a:xfrm>
            <a:off x="6078142" y="1194795"/>
            <a:ext cx="53577" cy="4419747"/>
          </a:xfrm>
          <a:prstGeom prst="straightConnector1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762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2885" name="TextBox 11"/>
          <p:cNvSpPr txBox="1">
            <a:spLocks noChangeArrowheads="1"/>
          </p:cNvSpPr>
          <p:nvPr/>
        </p:nvSpPr>
        <p:spPr bwMode="auto">
          <a:xfrm>
            <a:off x="4885956" y="453182"/>
            <a:ext cx="2384372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Collective</a:t>
            </a:r>
          </a:p>
        </p:txBody>
      </p:sp>
      <p:sp>
        <p:nvSpPr>
          <p:cNvPr id="122886" name="TextBox 13"/>
          <p:cNvSpPr txBox="1">
            <a:spLocks noChangeArrowheads="1"/>
          </p:cNvSpPr>
          <p:nvPr/>
        </p:nvSpPr>
        <p:spPr bwMode="auto">
          <a:xfrm>
            <a:off x="4986675" y="5500688"/>
            <a:ext cx="2236510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Individual</a:t>
            </a:r>
          </a:p>
        </p:txBody>
      </p:sp>
      <p:sp>
        <p:nvSpPr>
          <p:cNvPr id="2" name="Arc 1"/>
          <p:cNvSpPr/>
          <p:nvPr/>
        </p:nvSpPr>
        <p:spPr bwMode="auto">
          <a:xfrm>
            <a:off x="3149203" y="2250281"/>
            <a:ext cx="1818308" cy="2763738"/>
          </a:xfrm>
          <a:prstGeom prst="arc">
            <a:avLst>
              <a:gd name="adj1" fmla="val 16872763"/>
              <a:gd name="adj2" fmla="val 7405655"/>
            </a:avLst>
          </a:prstGeom>
          <a:noFill/>
          <a:ln w="76200">
            <a:solidFill>
              <a:srgbClr val="FF0000"/>
            </a:solidFill>
            <a:headEnd type="arrow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sz="1266"/>
          </a:p>
        </p:txBody>
      </p:sp>
      <p:sp>
        <p:nvSpPr>
          <p:cNvPr id="122888" name="TextBox 9"/>
          <p:cNvSpPr txBox="1">
            <a:spLocks noChangeArrowheads="1"/>
          </p:cNvSpPr>
          <p:nvPr/>
        </p:nvSpPr>
        <p:spPr bwMode="auto">
          <a:xfrm>
            <a:off x="3335868" y="4016127"/>
            <a:ext cx="1457258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Policy</a:t>
            </a:r>
          </a:p>
        </p:txBody>
      </p:sp>
    </p:spTree>
    <p:extLst>
      <p:ext uri="{BB962C8B-B14F-4D97-AF65-F5344CB8AC3E}">
        <p14:creationId xmlns:p14="http://schemas.microsoft.com/office/powerpoint/2010/main" val="48272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>
            <a:stCxn id="123907" idx="2"/>
            <a:endCxn id="123906" idx="2"/>
          </p:cNvCxnSpPr>
          <p:nvPr/>
        </p:nvCxnSpPr>
        <p:spPr bwMode="auto">
          <a:xfrm flipH="1" flipV="1">
            <a:off x="2698479" y="3390492"/>
            <a:ext cx="6812903" cy="557"/>
          </a:xfrm>
          <a:prstGeom prst="straightConnector1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762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3906" name="TextBox 3"/>
          <p:cNvSpPr txBox="1">
            <a:spLocks noChangeArrowheads="1"/>
          </p:cNvSpPr>
          <p:nvPr/>
        </p:nvSpPr>
        <p:spPr bwMode="auto">
          <a:xfrm rot="-5400000">
            <a:off x="1674288" y="3019685"/>
            <a:ext cx="1306768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Risks</a:t>
            </a:r>
          </a:p>
        </p:txBody>
      </p:sp>
      <p:sp>
        <p:nvSpPr>
          <p:cNvPr id="123907" name="TextBox 7"/>
          <p:cNvSpPr txBox="1">
            <a:spLocks noChangeArrowheads="1"/>
          </p:cNvSpPr>
          <p:nvPr/>
        </p:nvSpPr>
        <p:spPr bwMode="auto">
          <a:xfrm rot="5400000">
            <a:off x="8231127" y="3020242"/>
            <a:ext cx="3302122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Opportunities</a:t>
            </a:r>
          </a:p>
        </p:txBody>
      </p:sp>
      <p:cxnSp>
        <p:nvCxnSpPr>
          <p:cNvPr id="9" name="Straight Arrow Connector 8"/>
          <p:cNvCxnSpPr>
            <a:stCxn id="123909" idx="2"/>
          </p:cNvCxnSpPr>
          <p:nvPr/>
        </p:nvCxnSpPr>
        <p:spPr bwMode="auto">
          <a:xfrm>
            <a:off x="6078142" y="1194795"/>
            <a:ext cx="53577" cy="4419747"/>
          </a:xfrm>
          <a:prstGeom prst="straightConnector1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762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3909" name="TextBox 11"/>
          <p:cNvSpPr txBox="1">
            <a:spLocks noChangeArrowheads="1"/>
          </p:cNvSpPr>
          <p:nvPr/>
        </p:nvSpPr>
        <p:spPr bwMode="auto">
          <a:xfrm>
            <a:off x="4885956" y="453182"/>
            <a:ext cx="2384372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Collective</a:t>
            </a:r>
          </a:p>
        </p:txBody>
      </p:sp>
      <p:sp>
        <p:nvSpPr>
          <p:cNvPr id="123910" name="TextBox 13"/>
          <p:cNvSpPr txBox="1">
            <a:spLocks noChangeArrowheads="1"/>
          </p:cNvSpPr>
          <p:nvPr/>
        </p:nvSpPr>
        <p:spPr bwMode="auto">
          <a:xfrm>
            <a:off x="4986675" y="5500688"/>
            <a:ext cx="2236510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Individual</a:t>
            </a:r>
          </a:p>
        </p:txBody>
      </p:sp>
      <p:sp>
        <p:nvSpPr>
          <p:cNvPr id="2" name="Arc 1"/>
          <p:cNvSpPr/>
          <p:nvPr/>
        </p:nvSpPr>
        <p:spPr bwMode="auto">
          <a:xfrm>
            <a:off x="7795990" y="152921"/>
            <a:ext cx="2232422" cy="1446609"/>
          </a:xfrm>
          <a:prstGeom prst="arc">
            <a:avLst>
              <a:gd name="adj1" fmla="val 12018986"/>
              <a:gd name="adj2" fmla="val 11168470"/>
            </a:avLst>
          </a:prstGeom>
          <a:noFill/>
          <a:ln w="76200">
            <a:solidFill>
              <a:srgbClr val="FF0000"/>
            </a:solidFill>
            <a:headEnd type="arrow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sz="1266"/>
          </a:p>
        </p:txBody>
      </p:sp>
      <p:sp>
        <p:nvSpPr>
          <p:cNvPr id="123912" name="TextBox 9"/>
          <p:cNvSpPr txBox="1">
            <a:spLocks noChangeArrowheads="1"/>
          </p:cNvSpPr>
          <p:nvPr/>
        </p:nvSpPr>
        <p:spPr bwMode="auto">
          <a:xfrm>
            <a:off x="7768106" y="418580"/>
            <a:ext cx="2288191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Advocacy</a:t>
            </a:r>
          </a:p>
        </p:txBody>
      </p:sp>
    </p:spTree>
    <p:extLst>
      <p:ext uri="{BB962C8B-B14F-4D97-AF65-F5344CB8AC3E}">
        <p14:creationId xmlns:p14="http://schemas.microsoft.com/office/powerpoint/2010/main" val="2098230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>
            <a:stCxn id="124931" idx="2"/>
            <a:endCxn id="124930" idx="2"/>
          </p:cNvCxnSpPr>
          <p:nvPr/>
        </p:nvCxnSpPr>
        <p:spPr bwMode="auto">
          <a:xfrm flipH="1" flipV="1">
            <a:off x="2698479" y="3390492"/>
            <a:ext cx="6812903" cy="557"/>
          </a:xfrm>
          <a:prstGeom prst="straightConnector1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762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4930" name="TextBox 3"/>
          <p:cNvSpPr txBox="1">
            <a:spLocks noChangeArrowheads="1"/>
          </p:cNvSpPr>
          <p:nvPr/>
        </p:nvSpPr>
        <p:spPr bwMode="auto">
          <a:xfrm rot="-5400000">
            <a:off x="1674288" y="3019685"/>
            <a:ext cx="1306768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Risks</a:t>
            </a:r>
          </a:p>
        </p:txBody>
      </p:sp>
      <p:sp>
        <p:nvSpPr>
          <p:cNvPr id="124931" name="TextBox 7"/>
          <p:cNvSpPr txBox="1">
            <a:spLocks noChangeArrowheads="1"/>
          </p:cNvSpPr>
          <p:nvPr/>
        </p:nvSpPr>
        <p:spPr bwMode="auto">
          <a:xfrm rot="5400000">
            <a:off x="8231127" y="3020242"/>
            <a:ext cx="3302122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Opportunities</a:t>
            </a:r>
          </a:p>
        </p:txBody>
      </p:sp>
      <p:cxnSp>
        <p:nvCxnSpPr>
          <p:cNvPr id="9" name="Straight Arrow Connector 8"/>
          <p:cNvCxnSpPr>
            <a:stCxn id="124933" idx="2"/>
          </p:cNvCxnSpPr>
          <p:nvPr/>
        </p:nvCxnSpPr>
        <p:spPr bwMode="auto">
          <a:xfrm>
            <a:off x="6078142" y="1194795"/>
            <a:ext cx="53577" cy="4419747"/>
          </a:xfrm>
          <a:prstGeom prst="straightConnector1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762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4933" name="TextBox 11"/>
          <p:cNvSpPr txBox="1">
            <a:spLocks noChangeArrowheads="1"/>
          </p:cNvSpPr>
          <p:nvPr/>
        </p:nvSpPr>
        <p:spPr bwMode="auto">
          <a:xfrm>
            <a:off x="4885956" y="453182"/>
            <a:ext cx="2384372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Collective</a:t>
            </a:r>
          </a:p>
        </p:txBody>
      </p:sp>
      <p:sp>
        <p:nvSpPr>
          <p:cNvPr id="124934" name="TextBox 13"/>
          <p:cNvSpPr txBox="1">
            <a:spLocks noChangeArrowheads="1"/>
          </p:cNvSpPr>
          <p:nvPr/>
        </p:nvSpPr>
        <p:spPr bwMode="auto">
          <a:xfrm>
            <a:off x="4986675" y="5500688"/>
            <a:ext cx="2236510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Individual</a:t>
            </a:r>
          </a:p>
        </p:txBody>
      </p:sp>
      <p:sp>
        <p:nvSpPr>
          <p:cNvPr id="2" name="Arc 1"/>
          <p:cNvSpPr/>
          <p:nvPr/>
        </p:nvSpPr>
        <p:spPr bwMode="auto">
          <a:xfrm>
            <a:off x="6935391" y="2411016"/>
            <a:ext cx="2232422" cy="1446609"/>
          </a:xfrm>
          <a:prstGeom prst="arc">
            <a:avLst>
              <a:gd name="adj1" fmla="val 12018986"/>
              <a:gd name="adj2" fmla="val 11168470"/>
            </a:avLst>
          </a:prstGeom>
          <a:noFill/>
          <a:ln w="76200">
            <a:solidFill>
              <a:srgbClr val="FF0000"/>
            </a:solidFill>
            <a:headEnd type="arrow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sz="1266"/>
          </a:p>
        </p:txBody>
      </p:sp>
      <p:sp>
        <p:nvSpPr>
          <p:cNvPr id="124936" name="TextBox 9"/>
          <p:cNvSpPr txBox="1">
            <a:spLocks noChangeArrowheads="1"/>
          </p:cNvSpPr>
          <p:nvPr/>
        </p:nvSpPr>
        <p:spPr bwMode="auto">
          <a:xfrm>
            <a:off x="6907507" y="2676674"/>
            <a:ext cx="2288191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Advocacy</a:t>
            </a:r>
          </a:p>
        </p:txBody>
      </p:sp>
    </p:spTree>
    <p:extLst>
      <p:ext uri="{BB962C8B-B14F-4D97-AF65-F5344CB8AC3E}">
        <p14:creationId xmlns:p14="http://schemas.microsoft.com/office/powerpoint/2010/main" val="1135886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>
            <a:stCxn id="125955" idx="2"/>
            <a:endCxn id="125954" idx="2"/>
          </p:cNvCxnSpPr>
          <p:nvPr/>
        </p:nvCxnSpPr>
        <p:spPr bwMode="auto">
          <a:xfrm flipH="1" flipV="1">
            <a:off x="2698479" y="3390492"/>
            <a:ext cx="6812903" cy="557"/>
          </a:xfrm>
          <a:prstGeom prst="straightConnector1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762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5954" name="TextBox 3"/>
          <p:cNvSpPr txBox="1">
            <a:spLocks noChangeArrowheads="1"/>
          </p:cNvSpPr>
          <p:nvPr/>
        </p:nvSpPr>
        <p:spPr bwMode="auto">
          <a:xfrm rot="-5400000">
            <a:off x="1674288" y="3019685"/>
            <a:ext cx="1306768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Risks</a:t>
            </a:r>
          </a:p>
        </p:txBody>
      </p:sp>
      <p:sp>
        <p:nvSpPr>
          <p:cNvPr id="125955" name="TextBox 7"/>
          <p:cNvSpPr txBox="1">
            <a:spLocks noChangeArrowheads="1"/>
          </p:cNvSpPr>
          <p:nvPr/>
        </p:nvSpPr>
        <p:spPr bwMode="auto">
          <a:xfrm rot="5400000">
            <a:off x="8231127" y="3020242"/>
            <a:ext cx="3302122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Opportunities</a:t>
            </a:r>
          </a:p>
        </p:txBody>
      </p:sp>
      <p:cxnSp>
        <p:nvCxnSpPr>
          <p:cNvPr id="9" name="Straight Arrow Connector 8"/>
          <p:cNvCxnSpPr>
            <a:stCxn id="125957" idx="2"/>
          </p:cNvCxnSpPr>
          <p:nvPr/>
        </p:nvCxnSpPr>
        <p:spPr bwMode="auto">
          <a:xfrm>
            <a:off x="6078142" y="1194795"/>
            <a:ext cx="53577" cy="4419747"/>
          </a:xfrm>
          <a:prstGeom prst="straightConnector1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762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5957" name="TextBox 11"/>
          <p:cNvSpPr txBox="1">
            <a:spLocks noChangeArrowheads="1"/>
          </p:cNvSpPr>
          <p:nvPr/>
        </p:nvSpPr>
        <p:spPr bwMode="auto">
          <a:xfrm>
            <a:off x="4885956" y="453182"/>
            <a:ext cx="2384372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Collective</a:t>
            </a:r>
          </a:p>
        </p:txBody>
      </p:sp>
      <p:sp>
        <p:nvSpPr>
          <p:cNvPr id="125958" name="TextBox 13"/>
          <p:cNvSpPr txBox="1">
            <a:spLocks noChangeArrowheads="1"/>
          </p:cNvSpPr>
          <p:nvPr/>
        </p:nvSpPr>
        <p:spPr bwMode="auto">
          <a:xfrm>
            <a:off x="4986675" y="5500688"/>
            <a:ext cx="2236510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Individual</a:t>
            </a:r>
          </a:p>
        </p:txBody>
      </p:sp>
      <p:sp>
        <p:nvSpPr>
          <p:cNvPr id="2" name="Arc 1"/>
          <p:cNvSpPr/>
          <p:nvPr/>
        </p:nvSpPr>
        <p:spPr bwMode="auto">
          <a:xfrm>
            <a:off x="6935391" y="2411016"/>
            <a:ext cx="2232422" cy="1446609"/>
          </a:xfrm>
          <a:prstGeom prst="arc">
            <a:avLst>
              <a:gd name="adj1" fmla="val 12018986"/>
              <a:gd name="adj2" fmla="val 11168470"/>
            </a:avLst>
          </a:prstGeom>
          <a:noFill/>
          <a:ln w="76200">
            <a:solidFill>
              <a:srgbClr val="FF0000"/>
            </a:solidFill>
            <a:headEnd type="arrow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sz="1266"/>
          </a:p>
        </p:txBody>
      </p:sp>
      <p:sp>
        <p:nvSpPr>
          <p:cNvPr id="125960" name="TextBox 9"/>
          <p:cNvSpPr txBox="1">
            <a:spLocks noChangeArrowheads="1"/>
          </p:cNvSpPr>
          <p:nvPr/>
        </p:nvSpPr>
        <p:spPr bwMode="auto">
          <a:xfrm>
            <a:off x="6907507" y="2676674"/>
            <a:ext cx="2288191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Advocacy</a:t>
            </a:r>
          </a:p>
        </p:txBody>
      </p:sp>
      <p:sp>
        <p:nvSpPr>
          <p:cNvPr id="11" name="Arc 10"/>
          <p:cNvSpPr/>
          <p:nvPr/>
        </p:nvSpPr>
        <p:spPr bwMode="auto">
          <a:xfrm>
            <a:off x="3619128" y="1122908"/>
            <a:ext cx="2232422" cy="1446609"/>
          </a:xfrm>
          <a:prstGeom prst="arc">
            <a:avLst>
              <a:gd name="adj1" fmla="val 12018986"/>
              <a:gd name="adj2" fmla="val 11168470"/>
            </a:avLst>
          </a:prstGeom>
          <a:noFill/>
          <a:ln w="76200">
            <a:solidFill>
              <a:srgbClr val="E42100">
                <a:alpha val="18039"/>
              </a:srgbClr>
            </a:solidFill>
            <a:headEnd type="arrow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sz="1266"/>
          </a:p>
        </p:txBody>
      </p:sp>
      <p:sp>
        <p:nvSpPr>
          <p:cNvPr id="125962" name="TextBox 12"/>
          <p:cNvSpPr txBox="1">
            <a:spLocks noChangeArrowheads="1"/>
          </p:cNvSpPr>
          <p:nvPr/>
        </p:nvSpPr>
        <p:spPr bwMode="auto">
          <a:xfrm>
            <a:off x="3591244" y="1388567"/>
            <a:ext cx="2288191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 dirty="0">
                <a:solidFill>
                  <a:schemeClr val="bg1">
                    <a:lumMod val="85000"/>
                  </a:schemeClr>
                </a:solidFill>
              </a:rPr>
              <a:t>Advocacy</a:t>
            </a:r>
          </a:p>
        </p:txBody>
      </p:sp>
    </p:spTree>
    <p:extLst>
      <p:ext uri="{BB962C8B-B14F-4D97-AF65-F5344CB8AC3E}">
        <p14:creationId xmlns:p14="http://schemas.microsoft.com/office/powerpoint/2010/main" val="186275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>
            <a:stCxn id="126979" idx="2"/>
            <a:endCxn id="126978" idx="2"/>
          </p:cNvCxnSpPr>
          <p:nvPr/>
        </p:nvCxnSpPr>
        <p:spPr bwMode="auto">
          <a:xfrm flipH="1" flipV="1">
            <a:off x="2698479" y="3390492"/>
            <a:ext cx="6812903" cy="557"/>
          </a:xfrm>
          <a:prstGeom prst="straightConnector1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762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6978" name="TextBox 3"/>
          <p:cNvSpPr txBox="1">
            <a:spLocks noChangeArrowheads="1"/>
          </p:cNvSpPr>
          <p:nvPr/>
        </p:nvSpPr>
        <p:spPr bwMode="auto">
          <a:xfrm rot="-5400000">
            <a:off x="1674288" y="3019685"/>
            <a:ext cx="1306768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Risks</a:t>
            </a:r>
          </a:p>
        </p:txBody>
      </p:sp>
      <p:sp>
        <p:nvSpPr>
          <p:cNvPr id="126979" name="TextBox 7"/>
          <p:cNvSpPr txBox="1">
            <a:spLocks noChangeArrowheads="1"/>
          </p:cNvSpPr>
          <p:nvPr/>
        </p:nvSpPr>
        <p:spPr bwMode="auto">
          <a:xfrm rot="5400000">
            <a:off x="8231127" y="3020242"/>
            <a:ext cx="3302122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Opportunities</a:t>
            </a:r>
          </a:p>
        </p:txBody>
      </p:sp>
      <p:cxnSp>
        <p:nvCxnSpPr>
          <p:cNvPr id="9" name="Straight Arrow Connector 8"/>
          <p:cNvCxnSpPr>
            <a:stCxn id="126981" idx="2"/>
          </p:cNvCxnSpPr>
          <p:nvPr/>
        </p:nvCxnSpPr>
        <p:spPr bwMode="auto">
          <a:xfrm>
            <a:off x="6078142" y="1194795"/>
            <a:ext cx="53577" cy="4419747"/>
          </a:xfrm>
          <a:prstGeom prst="straightConnector1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762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6981" name="TextBox 11"/>
          <p:cNvSpPr txBox="1">
            <a:spLocks noChangeArrowheads="1"/>
          </p:cNvSpPr>
          <p:nvPr/>
        </p:nvSpPr>
        <p:spPr bwMode="auto">
          <a:xfrm>
            <a:off x="4885956" y="453182"/>
            <a:ext cx="2384372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Collective</a:t>
            </a:r>
          </a:p>
        </p:txBody>
      </p:sp>
      <p:sp>
        <p:nvSpPr>
          <p:cNvPr id="126982" name="TextBox 13"/>
          <p:cNvSpPr txBox="1">
            <a:spLocks noChangeArrowheads="1"/>
          </p:cNvSpPr>
          <p:nvPr/>
        </p:nvSpPr>
        <p:spPr bwMode="auto">
          <a:xfrm>
            <a:off x="4986675" y="5500688"/>
            <a:ext cx="2236510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Individual</a:t>
            </a:r>
          </a:p>
        </p:txBody>
      </p:sp>
      <p:sp>
        <p:nvSpPr>
          <p:cNvPr id="2" name="Arc 1"/>
          <p:cNvSpPr/>
          <p:nvPr/>
        </p:nvSpPr>
        <p:spPr bwMode="auto">
          <a:xfrm>
            <a:off x="3149203" y="2250281"/>
            <a:ext cx="1818308" cy="2763738"/>
          </a:xfrm>
          <a:prstGeom prst="arc">
            <a:avLst>
              <a:gd name="adj1" fmla="val 16872763"/>
              <a:gd name="adj2" fmla="val 7405655"/>
            </a:avLst>
          </a:prstGeom>
          <a:noFill/>
          <a:ln w="76200">
            <a:solidFill>
              <a:srgbClr val="E42100"/>
            </a:solidFill>
            <a:headEnd type="arrow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sz="1266"/>
          </a:p>
        </p:txBody>
      </p:sp>
      <p:sp>
        <p:nvSpPr>
          <p:cNvPr id="126984" name="TextBox 9"/>
          <p:cNvSpPr txBox="1">
            <a:spLocks noChangeArrowheads="1"/>
          </p:cNvSpPr>
          <p:nvPr/>
        </p:nvSpPr>
        <p:spPr bwMode="auto">
          <a:xfrm>
            <a:off x="3335868" y="4016127"/>
            <a:ext cx="1457258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Policy</a:t>
            </a:r>
          </a:p>
        </p:txBody>
      </p:sp>
      <p:sp>
        <p:nvSpPr>
          <p:cNvPr id="11" name="Arc 10"/>
          <p:cNvSpPr/>
          <p:nvPr/>
        </p:nvSpPr>
        <p:spPr bwMode="auto">
          <a:xfrm>
            <a:off x="4074542" y="1035844"/>
            <a:ext cx="5450458" cy="1446609"/>
          </a:xfrm>
          <a:prstGeom prst="arc">
            <a:avLst>
              <a:gd name="adj1" fmla="val 20505878"/>
              <a:gd name="adj2" fmla="val 10407266"/>
            </a:avLst>
          </a:prstGeom>
          <a:noFill/>
          <a:ln w="76200">
            <a:solidFill>
              <a:srgbClr val="E42100"/>
            </a:solidFill>
            <a:headEnd type="arrow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sz="1266"/>
          </a:p>
        </p:txBody>
      </p:sp>
      <p:sp>
        <p:nvSpPr>
          <p:cNvPr id="126986" name="TextBox 12"/>
          <p:cNvSpPr txBox="1">
            <a:spLocks noChangeArrowheads="1"/>
          </p:cNvSpPr>
          <p:nvPr/>
        </p:nvSpPr>
        <p:spPr bwMode="auto">
          <a:xfrm>
            <a:off x="7033639" y="1351732"/>
            <a:ext cx="2288191" cy="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  <a:lvl2pPr marL="742950" indent="-28575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marL="11430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marL="16002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marL="2057400" indent="-228600" algn="ctr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4219">
                <a:solidFill>
                  <a:schemeClr val="tx1"/>
                </a:solidFill>
              </a:rPr>
              <a:t>Advocacy</a:t>
            </a:r>
          </a:p>
        </p:txBody>
      </p:sp>
    </p:spTree>
    <p:extLst>
      <p:ext uri="{BB962C8B-B14F-4D97-AF65-F5344CB8AC3E}">
        <p14:creationId xmlns:p14="http://schemas.microsoft.com/office/powerpoint/2010/main" val="130197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221</TotalTime>
  <Words>253</Words>
  <Application>Microsoft Macintosh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Calibri Light</vt:lpstr>
      <vt:lpstr>Gill Sans</vt:lpstr>
      <vt:lpstr>Helvetica Neue</vt:lpstr>
      <vt:lpstr>ヒラギノ角ゴ ProN W3</vt:lpstr>
      <vt:lpstr>Arial</vt:lpstr>
      <vt:lpstr>Retrospect</vt:lpstr>
      <vt:lpstr>Data Sharing in a Development Context</vt:lpstr>
      <vt:lpstr>Initial Findings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can Policy Change Culture?</vt:lpstr>
      <vt:lpstr>Key Findings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Sharing in a Development Context</dc:title>
  <dc:creator>Cameron Neylon</dc:creator>
  <cp:lastModifiedBy>Cameron Neylon</cp:lastModifiedBy>
  <cp:revision>7</cp:revision>
  <dcterms:created xsi:type="dcterms:W3CDTF">2016-09-13T16:39:34Z</dcterms:created>
  <dcterms:modified xsi:type="dcterms:W3CDTF">2016-11-30T19:46:36Z</dcterms:modified>
</cp:coreProperties>
</file>