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4" r:id="rId7"/>
    <p:sldId id="262" r:id="rId8"/>
    <p:sldId id="261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07" autoAdjust="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43696-DA26-421D-A8A9-A62BA60EECF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DF28C-2EBA-4810-8D31-76577D0E4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3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International law:</a:t>
            </a:r>
            <a:r>
              <a:rPr lang="en-GB" baseline="0" dirty="0" smtClean="0"/>
              <a:t> No universally agreed definition of IK: International instruments do not address IK uniform ally; obligations of states – unclear;</a:t>
            </a:r>
          </a:p>
          <a:p>
            <a:r>
              <a:rPr lang="en-GB" baseline="0" dirty="0" smtClean="0"/>
              <a:t>National: 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F28C-2EBA-4810-8D31-76577D0E480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6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3642-BF9D-450E-B00B-1ABDDE3E033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E5FF-6B43-4666-AF98-8438F830B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28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3642-BF9D-450E-B00B-1ABDDE3E033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E5FF-6B43-4666-AF98-8438F830B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99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3642-BF9D-450E-B00B-1ABDDE3E033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E5FF-6B43-4666-AF98-8438F830B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3642-BF9D-450E-B00B-1ABDDE3E033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E5FF-6B43-4666-AF98-8438F830B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3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3642-BF9D-450E-B00B-1ABDDE3E033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E5FF-6B43-4666-AF98-8438F830B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13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3642-BF9D-450E-B00B-1ABDDE3E033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E5FF-6B43-4666-AF98-8438F830B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75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3642-BF9D-450E-B00B-1ABDDE3E033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E5FF-6B43-4666-AF98-8438F830B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3642-BF9D-450E-B00B-1ABDDE3E033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E5FF-6B43-4666-AF98-8438F830B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8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3642-BF9D-450E-B00B-1ABDDE3E033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E5FF-6B43-4666-AF98-8438F830B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3642-BF9D-450E-B00B-1ABDDE3E033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E5FF-6B43-4666-AF98-8438F830B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3642-BF9D-450E-B00B-1ABDDE3E033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E5FF-6B43-4666-AF98-8438F830B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26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C3642-BF9D-450E-B00B-1ABDDE3E033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E5FF-6B43-4666-AF98-8438F830B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84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csdne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24036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Should Data be Shared?: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Situated </a:t>
            </a:r>
            <a:r>
              <a:rPr lang="en-GB" dirty="0">
                <a:solidFill>
                  <a:schemeClr val="bg1"/>
                </a:solidFill>
              </a:rPr>
              <a:t>Openness and Struggles over Indigenous Peoples’ Knowledge, Climate Change, and Research Contracts in South </a:t>
            </a:r>
            <a:r>
              <a:rPr lang="en-GB" dirty="0" smtClean="0">
                <a:solidFill>
                  <a:schemeClr val="bg1"/>
                </a:solidFill>
              </a:rPr>
              <a:t>Africa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4113076"/>
            <a:ext cx="80772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dirty="0" smtClean="0">
                <a:solidFill>
                  <a:srgbClr val="FF9900"/>
                </a:solidFill>
              </a:rPr>
              <a:t>Dr. </a:t>
            </a:r>
            <a:r>
              <a:rPr lang="en-US" sz="2200" dirty="0" err="1" smtClean="0">
                <a:solidFill>
                  <a:srgbClr val="FF9900"/>
                </a:solidFill>
              </a:rPr>
              <a:t>Cath</a:t>
            </a:r>
            <a:r>
              <a:rPr lang="en-US" sz="2200" dirty="0" smtClean="0">
                <a:solidFill>
                  <a:srgbClr val="FF9900"/>
                </a:solidFill>
              </a:rPr>
              <a:t> </a:t>
            </a:r>
            <a:r>
              <a:rPr lang="en-US" sz="2200" dirty="0" err="1" smtClean="0">
                <a:solidFill>
                  <a:srgbClr val="FF9900"/>
                </a:solidFill>
              </a:rPr>
              <a:t>Traynor</a:t>
            </a:r>
            <a:r>
              <a:rPr lang="en-US" sz="2200" dirty="0" smtClean="0">
                <a:solidFill>
                  <a:srgbClr val="FF9900"/>
                </a:solidFill>
              </a:rPr>
              <a:t> 			Dr. Laura Foster</a:t>
            </a:r>
          </a:p>
          <a:p>
            <a:pPr algn="l"/>
            <a:r>
              <a:rPr lang="en-US" sz="2200" dirty="0" smtClean="0">
                <a:solidFill>
                  <a:srgbClr val="FF9900"/>
                </a:solidFill>
              </a:rPr>
              <a:t>Natural Justice			Indiana University – Gender Studies</a:t>
            </a:r>
          </a:p>
          <a:p>
            <a:pPr algn="l"/>
            <a:r>
              <a:rPr lang="en-US" sz="2200" dirty="0" smtClean="0">
                <a:solidFill>
                  <a:srgbClr val="FF9900"/>
                </a:solidFill>
              </a:rPr>
              <a:t>cath@naturaljustice.org.za</a:t>
            </a:r>
            <a:endParaRPr lang="en-US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19256" cy="1257393"/>
          </a:xfrm>
          <a:solidFill>
            <a:srgbClr val="FF990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Acknowledgements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The funding for this work has been provided through the: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Open &amp; Collaborative Science in Development Network (</a:t>
            </a:r>
            <a:r>
              <a:rPr lang="en-GB" dirty="0" err="1" smtClean="0">
                <a:solidFill>
                  <a:schemeClr val="bg1"/>
                </a:solidFill>
              </a:rPr>
              <a:t>OCSDNet</a:t>
            </a:r>
            <a:r>
              <a:rPr lang="en-GB" dirty="0" smtClean="0">
                <a:solidFill>
                  <a:schemeClr val="bg1"/>
                </a:solidFill>
              </a:rPr>
              <a:t>) research project, supported by Canada’s International Development  Research Centre and the UK Government’s Department for International Development. Find out more at </a:t>
            </a:r>
            <a:r>
              <a:rPr lang="en-GB" dirty="0" smtClean="0">
                <a:hlinkClick r:id="rId2"/>
              </a:rPr>
              <a:t>www.ocsdnet.org</a:t>
            </a:r>
            <a:r>
              <a:rPr lang="en-GB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IDRC “Exploring the opportunities and challenges to implementing open research strategies within development institutions”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589240"/>
            <a:ext cx="356713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6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Background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A multi-institutional research group initiated a project to examine how indigenous peoples articulate the effects of climate change in South Africa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bg1"/>
                </a:solidFill>
              </a:rPr>
              <a:t>Research team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Natural Justice (NPO-SA)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Indiana University (USA)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University of Cape Town (SA)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Griqua</a:t>
            </a:r>
            <a:r>
              <a:rPr lang="en-GB" dirty="0" smtClean="0">
                <a:solidFill>
                  <a:schemeClr val="bg1"/>
                </a:solidFill>
              </a:rPr>
              <a:t> and </a:t>
            </a:r>
            <a:r>
              <a:rPr lang="en-GB" dirty="0" err="1" smtClean="0">
                <a:solidFill>
                  <a:schemeClr val="bg1"/>
                </a:solidFill>
              </a:rPr>
              <a:t>Nama</a:t>
            </a:r>
            <a:r>
              <a:rPr lang="en-GB" dirty="0" smtClean="0">
                <a:solidFill>
                  <a:schemeClr val="bg1"/>
                </a:solidFill>
              </a:rPr>
              <a:t> peoples (SA)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Competing Needs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Confronted by competing needs to share and not share data and findings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Funders required researchers to explore data sharing, and report findings through open access publications and creative common licences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Given histories of colonisation and the taking of indigenous knowledge (IK) , </a:t>
            </a:r>
            <a:r>
              <a:rPr lang="en-GB" dirty="0" err="1" smtClean="0">
                <a:solidFill>
                  <a:schemeClr val="bg1"/>
                </a:solidFill>
              </a:rPr>
              <a:t>Griqua</a:t>
            </a:r>
            <a:r>
              <a:rPr lang="en-GB" dirty="0" smtClean="0">
                <a:solidFill>
                  <a:schemeClr val="bg1"/>
                </a:solidFill>
              </a:rPr>
              <a:t> and </a:t>
            </a:r>
            <a:r>
              <a:rPr lang="en-GB" dirty="0" err="1" smtClean="0">
                <a:solidFill>
                  <a:schemeClr val="bg1"/>
                </a:solidFill>
              </a:rPr>
              <a:t>Nama</a:t>
            </a:r>
            <a:r>
              <a:rPr lang="en-GB" dirty="0" smtClean="0">
                <a:solidFill>
                  <a:schemeClr val="bg1"/>
                </a:solidFill>
              </a:rPr>
              <a:t> sought to negotiate access to their communities, their knowledge, and how research would be conducted and used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Our Response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IRB/REC offered potential opportunity to formalise and strengthen collaboration between academics and IPs: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IPs listed as researchers as well as human subjects; IRB requirements burdensome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Provided historical background to recognize IPs knowledge as structured by histories of colonisation – rejected as ‘superfluous’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Adherence to normative standards of IRB and not going beyond it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Our Response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Developed ‘Community-Researcher Contracts’, 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Make research institutions more accountable to communities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Adhere to international and national laws on 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Ensure FPIC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Recognize </a:t>
            </a:r>
            <a:r>
              <a:rPr lang="en-GB" dirty="0" err="1" smtClean="0">
                <a:solidFill>
                  <a:schemeClr val="bg1"/>
                </a:solidFill>
              </a:rPr>
              <a:t>Griqua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  <a:r>
              <a:rPr lang="en-GB" dirty="0" err="1" smtClean="0">
                <a:solidFill>
                  <a:schemeClr val="bg1"/>
                </a:solidFill>
              </a:rPr>
              <a:t>Nama</a:t>
            </a:r>
            <a:r>
              <a:rPr lang="en-GB" dirty="0" smtClean="0">
                <a:solidFill>
                  <a:schemeClr val="bg1"/>
                </a:solidFill>
              </a:rPr>
              <a:t> as rightful owners of IK</a:t>
            </a:r>
          </a:p>
        </p:txBody>
      </p:sp>
    </p:spTree>
    <p:extLst>
      <p:ext uri="{BB962C8B-B14F-4D97-AF65-F5344CB8AC3E}">
        <p14:creationId xmlns:p14="http://schemas.microsoft.com/office/powerpoint/2010/main" val="15848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Researcher Response (cont.)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Address the collective element of 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Document expected outputs and gain consent for them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Negotiate fair and equal beneficiation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To explore ownership, copyright and IPR issues related to IK and expected new knowledge arising from the research</a:t>
            </a:r>
          </a:p>
        </p:txBody>
      </p:sp>
    </p:spTree>
    <p:extLst>
      <p:ext uri="{BB962C8B-B14F-4D97-AF65-F5344CB8AC3E}">
        <p14:creationId xmlns:p14="http://schemas.microsoft.com/office/powerpoint/2010/main" val="20410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Challenges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International law: deals with IK in a fragmented fashion  - lack of clarity of what is required in practice </a:t>
            </a:r>
            <a:r>
              <a:rPr lang="en-GB" sz="1800" dirty="0" smtClean="0">
                <a:solidFill>
                  <a:schemeClr val="bg1"/>
                </a:solidFill>
              </a:rPr>
              <a:t>(</a:t>
            </a:r>
            <a:r>
              <a:rPr lang="en-GB" sz="1800" dirty="0" err="1" smtClean="0">
                <a:solidFill>
                  <a:schemeClr val="bg1"/>
                </a:solidFill>
              </a:rPr>
              <a:t>Savaresi</a:t>
            </a:r>
            <a:r>
              <a:rPr lang="en-GB" sz="1800" dirty="0" smtClean="0">
                <a:solidFill>
                  <a:schemeClr val="bg1"/>
                </a:solidFill>
              </a:rPr>
              <a:t>, Research Paper Series No. 2016/16)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National Law: dynamic; individual &amp; communal aspects of IK not comprehensively </a:t>
            </a:r>
            <a:r>
              <a:rPr lang="en-GB" dirty="0" smtClean="0">
                <a:solidFill>
                  <a:schemeClr val="bg1"/>
                </a:solidFill>
              </a:rPr>
              <a:t>addressed - tensions; </a:t>
            </a:r>
            <a:r>
              <a:rPr lang="en-GB" dirty="0" smtClean="0">
                <a:solidFill>
                  <a:schemeClr val="bg1"/>
                </a:solidFill>
              </a:rPr>
              <a:t>IK protected if put into SAs NRS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Legal jurisdiction: USA not signatory to CBD; what national laws govern the contract?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Ensuring confidential information/sacred knowledge is not put into the public domain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Identifying what needs to be negotiated, and the process for negotiation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45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“Contextualised data”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Research has made us think differently about notions of open data;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IK related ‘data’ – deeply contextualised, it is entangled in culture, histories and politics – want to capture in context – sharing can </a:t>
            </a:r>
            <a:r>
              <a:rPr lang="en-GB" dirty="0" err="1">
                <a:solidFill>
                  <a:schemeClr val="bg1"/>
                </a:solidFill>
              </a:rPr>
              <a:t>decontextualise</a:t>
            </a:r>
            <a:r>
              <a:rPr lang="en-GB" dirty="0">
                <a:solidFill>
                  <a:schemeClr val="bg1"/>
                </a:solidFill>
              </a:rPr>
              <a:t> the ‘data</a:t>
            </a:r>
            <a:r>
              <a:rPr lang="en-GB" dirty="0" smtClean="0">
                <a:solidFill>
                  <a:schemeClr val="bg1"/>
                </a:solidFill>
              </a:rPr>
              <a:t>’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“Situated Openness”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We take a more critical approach embracing what we loosely call “situated openness”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A way of doing research that assumes knowledge production is situated within particular historical, political, and socio-cultural relations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Considers open and shared knowledge practices can democratize knowledge, while recognizes that such notions are embedded in colonial histories that explicitly deployed openness as a way to legitimate the taking of indigenous peoples’ knowledge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Aim to develop practices that are more responsive to hierarchies of power and inequality – research may involve simultaneous modes of being open, closed, sharing , and restrictive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598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Should Data be Shared?:  Situated Openness and Struggles over Indigenous Peoples’ Knowledge, Climate Change, and Research Contracts in South Africa</vt:lpstr>
      <vt:lpstr>Background</vt:lpstr>
      <vt:lpstr>Competing Needs</vt:lpstr>
      <vt:lpstr>Our Response</vt:lpstr>
      <vt:lpstr>Our Response</vt:lpstr>
      <vt:lpstr>Researcher Response (cont.)</vt:lpstr>
      <vt:lpstr>Challenges</vt:lpstr>
      <vt:lpstr>“Contextualised data”</vt:lpstr>
      <vt:lpstr>“Situated Openness”</vt:lpstr>
      <vt:lpstr>Acknowledgements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Data be Shared?:  Situated Openness and Struggles over Indigenous Peoples’ Knowledge, Climate Change, and Research Contracts in South Africa</dc:title>
  <dc:creator>Catherine</dc:creator>
  <cp:lastModifiedBy>Catherine</cp:lastModifiedBy>
  <cp:revision>31</cp:revision>
  <dcterms:created xsi:type="dcterms:W3CDTF">2016-09-11T17:15:28Z</dcterms:created>
  <dcterms:modified xsi:type="dcterms:W3CDTF">2016-09-13T13:51:11Z</dcterms:modified>
</cp:coreProperties>
</file>