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92" r:id="rId3"/>
    <p:sldId id="318" r:id="rId4"/>
    <p:sldId id="319" r:id="rId5"/>
    <p:sldId id="32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17"/>
    <a:srgbClr val="FF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95"/>
  </p:normalViewPr>
  <p:slideViewPr>
    <p:cSldViewPr snapToGrid="0" snapToObjects="1"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3BC8-AB88-4F4F-BA1B-87429ACE37FE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EEC98-0200-FE4E-8095-2CAB58BF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64DF-21F8-D44C-9E6B-229AA043B1D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8472-FACB-FD4C-9C60-B92258060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66" y="1969478"/>
            <a:ext cx="7772400" cy="2318706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AC10"/>
                </a:solidFill>
                <a:latin typeface="Helvetica"/>
                <a:cs typeface="Helvetica"/>
              </a:rPr>
              <a:t>Empowering Indigenous Peoples and Knowledge Systems Related to Climate Change and Intellectual Property Rights: Reflections on Open Data Requirements</a:t>
            </a:r>
            <a:br>
              <a:rPr lang="en-US" sz="2000" b="1" dirty="0" smtClean="0">
                <a:solidFill>
                  <a:srgbClr val="FFAC10"/>
                </a:solidFill>
                <a:latin typeface="Helvetica"/>
                <a:cs typeface="Helvetica"/>
              </a:rPr>
            </a:br>
            <a:r>
              <a:rPr lang="en-US" sz="2800" b="1" dirty="0" smtClean="0">
                <a:solidFill>
                  <a:srgbClr val="FFAC10"/>
                </a:solidFill>
                <a:latin typeface="Helvetica"/>
                <a:cs typeface="Helvetica"/>
              </a:rPr>
              <a:t/>
            </a:r>
            <a:br>
              <a:rPr lang="en-US" sz="2800" b="1" dirty="0" smtClean="0">
                <a:solidFill>
                  <a:srgbClr val="FFAC10"/>
                </a:solidFill>
                <a:latin typeface="Helvetica"/>
                <a:cs typeface="Helvetica"/>
              </a:rPr>
            </a:b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Dr.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Cath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Traynor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LogoFA72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47" y="379339"/>
            <a:ext cx="1895529" cy="579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88183"/>
            <a:ext cx="9144000" cy="2578064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011" y="4672449"/>
            <a:ext cx="669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2016 / </a:t>
            </a: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12/1	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	</a:t>
            </a: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IDRC Data Sharing Pilot  Wrap-Up Workshop 1-2 December, 				2016, Ottawa, Canada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70" y="6065896"/>
            <a:ext cx="66966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cath</a:t>
            </a:r>
            <a:r>
              <a:rPr lang="en-US" sz="1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@naturaljustice.org.za  </a:t>
            </a:r>
            <a:r>
              <a:rPr lang="en-US" sz="1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/   www.naturaljustice.org</a:t>
            </a:r>
          </a:p>
          <a:p>
            <a:endParaRPr lang="en-US" dirty="0"/>
          </a:p>
        </p:txBody>
      </p:sp>
      <p:pic>
        <p:nvPicPr>
          <p:cNvPr id="8" name="Picture 7" descr="LogoFA_payoff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00" y="352157"/>
            <a:ext cx="1903776" cy="79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9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Project Context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1" y="3470393"/>
            <a:ext cx="2446299" cy="243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03" y="274871"/>
            <a:ext cx="1707523" cy="145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Shape 120"/>
          <p:cNvPicPr preferRelativeResize="0"/>
          <p:nvPr/>
        </p:nvPicPr>
        <p:blipFill rotWithShape="1">
          <a:blip r:embed="rId5">
            <a:alphaModFix/>
          </a:blip>
          <a:srcRect t="-26103" r="-5496"/>
          <a:stretch/>
        </p:blipFill>
        <p:spPr>
          <a:xfrm>
            <a:off x="266766" y="890429"/>
            <a:ext cx="2542098" cy="105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526" y="283263"/>
            <a:ext cx="2421844" cy="52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766" y="2254034"/>
            <a:ext cx="1873356" cy="6460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hape 115"/>
          <p:cNvGrpSpPr/>
          <p:nvPr/>
        </p:nvGrpSpPr>
        <p:grpSpPr>
          <a:xfrm>
            <a:off x="7128020" y="1873322"/>
            <a:ext cx="1763887" cy="1929746"/>
            <a:chOff x="249100" y="27193212"/>
            <a:chExt cx="4229400" cy="3883858"/>
          </a:xfrm>
        </p:grpSpPr>
        <p:pic>
          <p:nvPicPr>
            <p:cNvPr id="16" name="Shape 1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7299" y="27193212"/>
              <a:ext cx="3393000" cy="300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117"/>
            <p:cNvSpPr txBox="1"/>
            <p:nvPr/>
          </p:nvSpPr>
          <p:spPr>
            <a:xfrm>
              <a:off x="249100" y="30292271"/>
              <a:ext cx="4229400" cy="7847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6092"/>
                </a:buClr>
                <a:buSzPct val="25000"/>
                <a:buFont typeface="Calibri"/>
                <a:buNone/>
              </a:pPr>
              <a:r>
                <a:rPr lang="en-US" sz="1100" b="0" i="0" u="none" strike="noStrike" cap="none" dirty="0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Mr. Jan Stephens, Indigenous </a:t>
              </a:r>
              <a:r>
                <a:rPr lang="en-US" sz="1100" b="0" i="0" u="none" strike="noStrike" cap="none" dirty="0" err="1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Griqua</a:t>
              </a:r>
              <a:r>
                <a:rPr lang="en-US" sz="1100" b="0" i="0" u="none" strike="noStrike" cap="none" dirty="0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 &amp; Former Pastoralist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34269" y="1263986"/>
            <a:ext cx="3844324" cy="24699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Indigenous Peoples Histories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Colonization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Apartheid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Lands and knowledge ‘free’ for the taking: </a:t>
            </a:r>
            <a:r>
              <a:rPr lang="en-GB" i="1" dirty="0">
                <a:solidFill>
                  <a:schemeClr val="tx1"/>
                </a:solidFill>
              </a:rPr>
              <a:t>T</a:t>
            </a:r>
            <a:r>
              <a:rPr lang="en-GB" i="1" dirty="0" smtClean="0">
                <a:solidFill>
                  <a:schemeClr val="tx1"/>
                </a:solidFill>
              </a:rPr>
              <a:t>erra </a:t>
            </a:r>
            <a:r>
              <a:rPr lang="en-GB" i="1" dirty="0" err="1" smtClean="0">
                <a:solidFill>
                  <a:schemeClr val="tx1"/>
                </a:solidFill>
              </a:rPr>
              <a:t>Nullis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i="1" dirty="0" smtClean="0">
                <a:solidFill>
                  <a:schemeClr val="tx1"/>
                </a:solidFill>
              </a:rPr>
              <a:t>Student movements #</a:t>
            </a:r>
            <a:r>
              <a:rPr lang="en-GB" i="1" dirty="0" err="1" smtClean="0">
                <a:solidFill>
                  <a:schemeClr val="tx1"/>
                </a:solidFill>
              </a:rPr>
              <a:t>RhodesMustFall</a:t>
            </a:r>
            <a:r>
              <a:rPr lang="en-GB" i="1" dirty="0" smtClean="0">
                <a:solidFill>
                  <a:schemeClr val="tx1"/>
                </a:solidFill>
              </a:rPr>
              <a:t> and #</a:t>
            </a:r>
            <a:r>
              <a:rPr lang="en-GB" i="1" dirty="0" err="1" smtClean="0">
                <a:solidFill>
                  <a:schemeClr val="tx1"/>
                </a:solidFill>
              </a:rPr>
              <a:t>FeesMustFall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0370" y="4157368"/>
            <a:ext cx="6293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Critically engaged in ‘open and collaborative science’ concepts;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research process: ethics requirements &amp; accountability of researchers and their institutions to indigenous peoples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International and national laws and policies on 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‘Community-Researcher Contracts’  - private law – what protection does this offer communities sharing their IK?</a:t>
            </a:r>
          </a:p>
        </p:txBody>
      </p:sp>
    </p:spTree>
    <p:extLst>
      <p:ext uri="{BB962C8B-B14F-4D97-AF65-F5344CB8AC3E}">
        <p14:creationId xmlns:p14="http://schemas.microsoft.com/office/powerpoint/2010/main" val="1965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The DMP Process: Key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Focus on indigenous Knowledge ‘data’</a:t>
            </a:r>
            <a:endParaRPr lang="en-US" sz="3000" dirty="0" smtClean="0"/>
          </a:p>
          <a:p>
            <a:r>
              <a:rPr lang="en-US" sz="3000" dirty="0" smtClean="0"/>
              <a:t>Open data not </a:t>
            </a:r>
            <a:r>
              <a:rPr lang="en-US" sz="3000" b="1" dirty="0" smtClean="0"/>
              <a:t>planned</a:t>
            </a:r>
            <a:r>
              <a:rPr lang="en-US" sz="3000" dirty="0" smtClean="0"/>
              <a:t> at the start of the research process – we have </a:t>
            </a:r>
            <a:r>
              <a:rPr lang="en-US" sz="3000" b="1" dirty="0" smtClean="0"/>
              <a:t>consent</a:t>
            </a:r>
            <a:r>
              <a:rPr lang="en-US" sz="3000" dirty="0" smtClean="0"/>
              <a:t> to share results – </a:t>
            </a:r>
            <a:r>
              <a:rPr lang="en-US" sz="3000" i="1" dirty="0" smtClean="0"/>
              <a:t>not data. </a:t>
            </a:r>
          </a:p>
          <a:p>
            <a:r>
              <a:rPr lang="en-US" sz="3000" b="1" i="1" dirty="0" smtClean="0"/>
              <a:t>Sharing &amp; Re-Use</a:t>
            </a:r>
            <a:r>
              <a:rPr lang="en-US" sz="3000" dirty="0" smtClean="0"/>
              <a:t>: Issues – population small – </a:t>
            </a:r>
            <a:r>
              <a:rPr lang="en-US" sz="3000" dirty="0" err="1" smtClean="0"/>
              <a:t>annonymisation</a:t>
            </a:r>
            <a:r>
              <a:rPr lang="en-US" sz="3000" dirty="0" smtClean="0"/>
              <a:t> impossible? IK is </a:t>
            </a:r>
            <a:r>
              <a:rPr lang="en-US" sz="3000" b="1" dirty="0" smtClean="0"/>
              <a:t>collectively</a:t>
            </a:r>
            <a:r>
              <a:rPr lang="en-US" sz="3000" dirty="0" smtClean="0"/>
              <a:t> held – IRB/REC ‘ICDs’ working assumption is that knowledge is individually held.</a:t>
            </a:r>
            <a:endParaRPr lang="en-US" sz="3000" i="1" dirty="0" smtClean="0"/>
          </a:p>
          <a:p>
            <a:r>
              <a:rPr lang="en-US" sz="3000" b="1" dirty="0" smtClean="0"/>
              <a:t>End User License</a:t>
            </a:r>
            <a:r>
              <a:rPr lang="en-US" sz="3000" dirty="0" smtClean="0"/>
              <a:t>: ‘ICDs’ – limit access. Community-Researcher Contracts to specify who hold IPR.</a:t>
            </a:r>
          </a:p>
          <a:p>
            <a:r>
              <a:rPr lang="en-US" sz="3000" b="1" dirty="0" smtClean="0"/>
              <a:t>Ethics &amp; Legal Compliance: </a:t>
            </a:r>
            <a:r>
              <a:rPr lang="en-US" sz="3000" dirty="0" smtClean="0"/>
              <a:t>Community consent required. IPR issues. FPIC – risks – especially future. SA IKS Policy and new Act.</a:t>
            </a:r>
            <a:endParaRPr lang="en-US" sz="3000" b="1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What Went Well?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DMP Logical, helps think-through open data process – if we were to share data</a:t>
            </a:r>
          </a:p>
          <a:p>
            <a:r>
              <a:rPr lang="en-US" sz="3000" dirty="0" smtClean="0"/>
              <a:t>It breaks down ‘data’ into nice manageable objects…</a:t>
            </a:r>
          </a:p>
          <a:p>
            <a:r>
              <a:rPr lang="en-US" sz="3000" dirty="0" smtClean="0"/>
              <a:t>Useful for project management</a:t>
            </a:r>
          </a:p>
          <a:p>
            <a:r>
              <a:rPr lang="en-US" sz="3000" dirty="0" smtClean="0"/>
              <a:t>Useful for thinking beyond end of the project</a:t>
            </a:r>
          </a:p>
          <a:p>
            <a:r>
              <a:rPr lang="en-US" sz="3000" dirty="0" smtClean="0"/>
              <a:t>Prompts one to consider ethical, legal issues and end-user license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Working assumption of data as objects – ignores the context and histories in which IKS ‘data’ is situated</a:t>
            </a:r>
          </a:p>
          <a:p>
            <a:r>
              <a:rPr lang="en-US" sz="3000" dirty="0" smtClean="0"/>
              <a:t>FPIC – deep understanding of the risks of sharing IK now and in the future – how to ensure fully ‘informed’?</a:t>
            </a:r>
          </a:p>
          <a:p>
            <a:r>
              <a:rPr lang="en-US" sz="3000" dirty="0" smtClean="0"/>
              <a:t>Legal issues: SA progressive IKS policy and pending Act, but – only applicable within SA and SA citizens and legal institutional affiliations. Protections outside of SA vary, e.g. CBD</a:t>
            </a:r>
          </a:p>
          <a:p>
            <a:r>
              <a:rPr lang="en-US" sz="3000" dirty="0" smtClean="0"/>
              <a:t>Numerous contracts (institutions, individuals) need to be in agreement and all need to state ‘open data’ upfront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rgbClr val="FFAC10"/>
                </a:solidFill>
                <a:latin typeface="Helvetica"/>
              </a:rPr>
              <a:t>Lessons Learned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Default open data policy – possible COI – PM/PI contractually obliged to employer &amp; funder – not communities!</a:t>
            </a:r>
          </a:p>
          <a:p>
            <a:r>
              <a:rPr lang="en-US" dirty="0" smtClean="0"/>
              <a:t>Default open data policy – responsibility falls on PM/PI –sufficient knowledge and skills concerns implications of making IKS open? – complex legal and ethical issues</a:t>
            </a:r>
          </a:p>
          <a:p>
            <a:r>
              <a:rPr lang="en-US" dirty="0" smtClean="0"/>
              <a:t>Consent – individual </a:t>
            </a:r>
            <a:r>
              <a:rPr lang="en-US" i="1" dirty="0" smtClean="0"/>
              <a:t>and</a:t>
            </a:r>
            <a:r>
              <a:rPr lang="en-US" dirty="0" smtClean="0"/>
              <a:t> communal required</a:t>
            </a:r>
          </a:p>
          <a:p>
            <a:r>
              <a:rPr lang="en-US" dirty="0" smtClean="0"/>
              <a:t>Default open data – an external imposition upon IPs – goes against self-determination,  data sovereignty &amp; ownership, control, access and possession (OCAP) many IPs claiming</a:t>
            </a:r>
          </a:p>
          <a:p>
            <a:r>
              <a:rPr lang="en-US" dirty="0" smtClean="0"/>
              <a:t>IPS and their IKS should be exempted from open data default positions. </a:t>
            </a:r>
          </a:p>
          <a:p>
            <a:r>
              <a:rPr lang="en-US" dirty="0" smtClean="0"/>
              <a:t>Policies should aim at redress and benefit for IPs.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59098"/>
            <a:ext cx="9144000" cy="598901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on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19" y="6407535"/>
            <a:ext cx="280976" cy="2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485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Empowering Indigenous Peoples and Knowledge Systems Related to Climate Change and Intellectual Property Rights: Reflections on Open Data Requirements  Dr. Cath Traynor</vt:lpstr>
      <vt:lpstr>Project Context</vt:lpstr>
      <vt:lpstr>The DMP Process: Key Points</vt:lpstr>
      <vt:lpstr>What Went Well?</vt:lpstr>
      <vt:lpstr>Challenges</vt:lpstr>
      <vt:lpstr>Lessons Learned</vt:lpstr>
    </vt:vector>
  </TitlesOfParts>
  <Company>28 stars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costs  of infrastructure</dc:title>
  <dc:creator>gareth pegg</dc:creator>
  <cp:lastModifiedBy>Catherine</cp:lastModifiedBy>
  <cp:revision>50</cp:revision>
  <dcterms:created xsi:type="dcterms:W3CDTF">2016-09-28T13:10:51Z</dcterms:created>
  <dcterms:modified xsi:type="dcterms:W3CDTF">2016-11-16T14:50:38Z</dcterms:modified>
</cp:coreProperties>
</file>