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3"/>
  </p:notesMasterIdLst>
  <p:handoutMasterIdLst>
    <p:handoutMasterId r:id="rId14"/>
  </p:handoutMasterIdLst>
  <p:sldIdLst>
    <p:sldId id="256" r:id="rId7"/>
    <p:sldId id="292" r:id="rId8"/>
    <p:sldId id="318" r:id="rId9"/>
    <p:sldId id="319" r:id="rId10"/>
    <p:sldId id="320" r:id="rId11"/>
    <p:sldId id="317" r:id="rId1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17"/>
    <a:srgbClr val="FFA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95"/>
  </p:normalViewPr>
  <p:slideViewPr>
    <p:cSldViewPr snapToGrid="0" snapToObjects="1">
      <p:cViewPr varScale="1">
        <p:scale>
          <a:sx n="81" d="100"/>
          <a:sy n="81" d="100"/>
        </p:scale>
        <p:origin x="101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AAC9536-C1FF-45A6-AEBE-40C11D257E66}" type="datetimeFigureOut">
              <a:rPr lang="en-CA" smtClean="0"/>
              <a:t>29/11/2016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5370349-63E6-4C59-B469-56B44AA2589B}" type="slidenum">
              <a:rPr lang="en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535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7473BC8-AB88-4F4F-BA1B-87429ACE37FE}" type="datetimeFigureOut">
              <a:rPr lang="en-US" smtClean="0"/>
              <a:t>11/29/2016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C4EEC98-0200-FE4E-8095-2CAB58BF6B43}" type="slidenum">
              <a:rPr lang="en-US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448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164DF-21F8-D44C-9E6B-229AA043B1DB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66" y="1969478"/>
            <a:ext cx="7772400" cy="2318706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FFAC10"/>
                </a:solidFill>
                <a:latin typeface="Helvetica"/>
              </a:rPr>
              <a:t>Autonomisation des peuples autochtones et systèmes de connaissances concernant les changements climatiques et les droits de propriété intellectuelle : réflexions sur les exigences en matière de données ouvertes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Helvetica"/>
              </a:rPr>
              <a:t>M</a:t>
            </a:r>
            <a:r>
              <a:rPr lang="en-US" sz="1600" b="1" baseline="30000" dirty="0" smtClean="0">
                <a:solidFill>
                  <a:schemeClr val="bg1">
                    <a:lumMod val="75000"/>
                  </a:schemeClr>
                </a:solidFill>
                <a:latin typeface="Helvetica"/>
              </a:rPr>
              <a:t>me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Helvetica"/>
              </a:rPr>
              <a:t> 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Helvetica"/>
              </a:rPr>
              <a:t>Cath</a:t>
            </a:r>
            <a:r>
              <a:rPr sz="1600" b="1" dirty="0">
                <a:solidFill>
                  <a:schemeClr val="bg1">
                    <a:lumMod val="75000"/>
                  </a:schemeClr>
                </a:solidFill>
                <a:latin typeface="Helvetica"/>
              </a:rPr>
              <a:t> 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Helvetica"/>
              </a:rPr>
              <a:t>Traynor</a:t>
            </a:r>
            <a:endParaRPr lang="fr-CA" sz="1600" b="1" dirty="0">
              <a:solidFill>
                <a:schemeClr val="bg1">
                  <a:lumMod val="75000"/>
                </a:schemeClr>
              </a:solidFill>
              <a:latin typeface="Helvetica"/>
            </a:endParaRPr>
          </a:p>
        </p:txBody>
      </p:sp>
      <p:pic>
        <p:nvPicPr>
          <p:cNvPr id="4" name="Picture 3" descr="LogoFA72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47" y="379339"/>
            <a:ext cx="1895529" cy="579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88183"/>
            <a:ext cx="9144000" cy="2578064"/>
          </a:xfrm>
          <a:prstGeom prst="rect">
            <a:avLst/>
          </a:prstGeom>
          <a:solidFill>
            <a:srgbClr val="FFA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5011" y="4672449"/>
            <a:ext cx="66966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"/>
              </a:rPr>
              <a:t>2016/12/01	</a:t>
            </a:r>
            <a:r>
              <a:rPr lang="en-US" dirty="0" smtClean="0"/>
              <a:t>	</a:t>
            </a:r>
            <a:r>
              <a:rPr lang="en-US" sz="1400" dirty="0" smtClean="0">
                <a:solidFill>
                  <a:schemeClr val="bg1"/>
                </a:solidFill>
                <a:latin typeface="Helvetica"/>
              </a:rPr>
              <a:t>Atelier-bilan sur le projet pilote de mise en commun des </a:t>
            </a:r>
            <a:r>
              <a:rPr lang="en-US" sz="1400" dirty="0" err="1" smtClean="0">
                <a:solidFill>
                  <a:schemeClr val="bg1"/>
                </a:solidFill>
                <a:latin typeface="Helvetica"/>
              </a:rPr>
              <a:t>données</a:t>
            </a:r>
            <a:r>
              <a:rPr lang="en-US" sz="1400" dirty="0" smtClean="0">
                <a:solidFill>
                  <a:schemeClr val="bg1"/>
                </a:solidFill>
                <a:latin typeface="Helvetica"/>
              </a:rPr>
              <a:t> 			du CRDI, les 1</a:t>
            </a:r>
            <a:r>
              <a:rPr lang="en-US" sz="1400" baseline="30000" dirty="0" smtClean="0">
                <a:solidFill>
                  <a:schemeClr val="bg1"/>
                </a:solidFill>
                <a:latin typeface="Helvetica"/>
              </a:rPr>
              <a:t>er</a:t>
            </a:r>
            <a:r>
              <a:rPr lang="en-US" sz="1400" dirty="0" smtClean="0">
                <a:solidFill>
                  <a:schemeClr val="bg1"/>
                </a:solidFill>
                <a:latin typeface="Helvetica"/>
              </a:rPr>
              <a:t> et 2 décembre 2016, </a:t>
            </a:r>
            <a:br>
              <a:rPr lang="en-US" sz="1400" dirty="0" smtClean="0">
                <a:solidFill>
                  <a:schemeClr val="bg1"/>
                </a:solidFill>
                <a:latin typeface="Helvetica"/>
              </a:rPr>
            </a:br>
            <a:r>
              <a:rPr lang="en-US" sz="1400" dirty="0" smtClean="0">
                <a:solidFill>
                  <a:schemeClr val="bg1"/>
                </a:solidFill>
                <a:latin typeface="Helvetica"/>
              </a:rPr>
              <a:t>			Ottawa, Canada</a:t>
            </a:r>
            <a:endParaRPr lang="fr-CA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70" y="6065896"/>
            <a:ext cx="669666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Light"/>
              </a:rPr>
              <a:t>cath@naturaljustice.org.za  /   www.naturaljustice.org</a:t>
            </a:r>
          </a:p>
          <a:p>
            <a:endParaRPr lang="fr-CA" dirty="0"/>
          </a:p>
        </p:txBody>
      </p:sp>
      <p:pic>
        <p:nvPicPr>
          <p:cNvPr id="8" name="Picture 7" descr="LogoFA_payoff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00" y="352157"/>
            <a:ext cx="1903776" cy="79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9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>
                <a:solidFill>
                  <a:srgbClr val="FFAC10"/>
                </a:solidFill>
                <a:latin typeface="Helvetica"/>
              </a:rPr>
              <a:t>Contexte du projet</a:t>
            </a:r>
            <a:endParaRPr lang="fr-CA" sz="4000" dirty="0"/>
          </a:p>
        </p:txBody>
      </p:sp>
      <p:sp>
        <p:nvSpPr>
          <p:cNvPr id="7" name="Rectangle 6"/>
          <p:cNvSpPr/>
          <p:nvPr/>
        </p:nvSpPr>
        <p:spPr>
          <a:xfrm>
            <a:off x="0" y="6259098"/>
            <a:ext cx="9144000" cy="598901"/>
          </a:xfrm>
          <a:prstGeom prst="rect">
            <a:avLst/>
          </a:prstGeom>
          <a:solidFill>
            <a:srgbClr val="FFA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on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19" y="6407535"/>
            <a:ext cx="280976" cy="295921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1" y="3470393"/>
            <a:ext cx="2446299" cy="243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03" y="274871"/>
            <a:ext cx="1707523" cy="145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Shape 120"/>
          <p:cNvPicPr preferRelativeResize="0"/>
          <p:nvPr/>
        </p:nvPicPr>
        <p:blipFill rotWithShape="1">
          <a:blip r:embed="rId5">
            <a:alphaModFix/>
          </a:blip>
          <a:srcRect t="-26103" r="-5496"/>
          <a:stretch/>
        </p:blipFill>
        <p:spPr>
          <a:xfrm>
            <a:off x="266766" y="890429"/>
            <a:ext cx="2542098" cy="105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526" y="283263"/>
            <a:ext cx="2421844" cy="52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766" y="2254034"/>
            <a:ext cx="1873356" cy="6460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Shape 115"/>
          <p:cNvGrpSpPr/>
          <p:nvPr/>
        </p:nvGrpSpPr>
        <p:grpSpPr>
          <a:xfrm>
            <a:off x="7128020" y="1873322"/>
            <a:ext cx="1763887" cy="1929746"/>
            <a:chOff x="249100" y="27193212"/>
            <a:chExt cx="4229400" cy="3883858"/>
          </a:xfrm>
        </p:grpSpPr>
        <p:pic>
          <p:nvPicPr>
            <p:cNvPr id="16" name="Shape 1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7299" y="27193212"/>
              <a:ext cx="3393000" cy="300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Shape 117"/>
            <p:cNvSpPr txBox="1"/>
            <p:nvPr/>
          </p:nvSpPr>
          <p:spPr>
            <a:xfrm>
              <a:off x="249100" y="30292271"/>
              <a:ext cx="4229400" cy="7847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6092"/>
                </a:buClr>
                <a:buSzPct val="25000"/>
                <a:buFont typeface="Calibri"/>
                <a:buNone/>
              </a:pPr>
              <a:r>
                <a:rPr lang="en-US" sz="1100" b="0" i="0" u="none" strike="noStrike" cap="none" dirty="0">
                  <a:solidFill>
                    <a:srgbClr val="366092"/>
                  </a:solidFill>
                  <a:latin typeface="Calibri"/>
                  <a:sym typeface="Calibri"/>
                </a:rPr>
                <a:t>M. Jan Stephens, indigène Griqua et ancien pasteur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934269" y="1263986"/>
            <a:ext cx="3844324" cy="24699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Histoires des peuples autochtones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Colonisation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Apartheid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Territoires et connaissances 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« à prendre » : </a:t>
            </a:r>
            <a:r>
              <a:rPr lang="en-GB" i="1" dirty="0">
                <a:solidFill>
                  <a:schemeClr val="tx1"/>
                </a:solidFill>
              </a:rPr>
              <a:t>Terra Nullis</a:t>
            </a:r>
            <a:r>
              <a:rPr dirty="0" smtClean="0"/>
              <a:t> </a:t>
            </a:r>
          </a:p>
          <a:p>
            <a:pPr algn="ctr"/>
            <a:r>
              <a:rPr lang="en-GB" i="1" dirty="0" smtClean="0">
                <a:solidFill>
                  <a:schemeClr val="tx1"/>
                </a:solidFill>
              </a:rPr>
              <a:t>Mouvements étudiants #RhodesMustFall et #FeesMustFall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0370" y="3991117"/>
            <a:ext cx="629346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500" dirty="0" smtClean="0"/>
              <a:t>Mobilisé de façon active dans des concepts de « science ouverte et de collaboration »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500" dirty="0" smtClean="0"/>
              <a:t>Le processus de recherche : exigences en </a:t>
            </a:r>
            <a:r>
              <a:rPr sz="1500" dirty="0" err="1" smtClean="0"/>
              <a:t>matière</a:t>
            </a:r>
            <a:r>
              <a:rPr sz="1500" dirty="0" smtClean="0"/>
              <a:t> d</a:t>
            </a:r>
            <a:r>
              <a:rPr lang="fr-CA" sz="1500" dirty="0" smtClean="0"/>
              <a:t>’</a:t>
            </a:r>
            <a:r>
              <a:rPr sz="1500" dirty="0" err="1" smtClean="0"/>
              <a:t>éthique</a:t>
            </a:r>
            <a:r>
              <a:rPr sz="1500" dirty="0" smtClean="0"/>
              <a:t> et responsabilité des chercheurs et de leurs institutions envers les peuples autochtones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500" dirty="0" smtClean="0"/>
              <a:t>Les lois et politiques internationales et nationales sur le savoir autochtone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500" dirty="0" smtClean="0"/>
              <a:t>« Contrats entre les communautés et les chercheurs » – loi privée – quelle protection offrent-ils aux communautés qui partagent leur savoir autochtone ?</a:t>
            </a:r>
          </a:p>
        </p:txBody>
      </p:sp>
    </p:spTree>
    <p:extLst>
      <p:ext uri="{BB962C8B-B14F-4D97-AF65-F5344CB8AC3E}">
        <p14:creationId xmlns:p14="http://schemas.microsoft.com/office/powerpoint/2010/main" val="1965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b="1" dirty="0" smtClean="0">
                <a:solidFill>
                  <a:srgbClr val="FFAC10"/>
                </a:solidFill>
                <a:latin typeface="Helvetica"/>
              </a:rPr>
              <a:t>Processus de plan de gestion des données : Principaux points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en-US" sz="1800" dirty="0" smtClean="0"/>
              <a:t>Pleins feux sur les « données » sur le savoir autochtone</a:t>
            </a:r>
          </a:p>
          <a:p>
            <a:r>
              <a:rPr lang="en-US" sz="1800" dirty="0" smtClean="0"/>
              <a:t>Les données ouvertes ne sont pas </a:t>
            </a:r>
            <a:r>
              <a:rPr lang="en-US" sz="1800" b="1" dirty="0" smtClean="0"/>
              <a:t>prévues</a:t>
            </a:r>
            <a:r>
              <a:rPr lang="en-US" sz="1800" dirty="0" smtClean="0"/>
              <a:t> au début du processus de recherche – nous avons le </a:t>
            </a:r>
            <a:r>
              <a:rPr lang="en-US" sz="1800" b="1" dirty="0" smtClean="0"/>
              <a:t>consentement</a:t>
            </a:r>
            <a:r>
              <a:rPr lang="en-US" sz="1800" dirty="0" smtClean="0"/>
              <a:t> de diffuser les résultats – </a:t>
            </a:r>
            <a:r>
              <a:rPr lang="en-US" sz="1800" i="1" dirty="0" smtClean="0"/>
              <a:t>pas les données. </a:t>
            </a:r>
          </a:p>
          <a:p>
            <a:r>
              <a:rPr lang="en-US" sz="1800" b="1" i="1" dirty="0" smtClean="0"/>
              <a:t>Partage et réutilisation </a:t>
            </a:r>
            <a:r>
              <a:rPr lang="en-US" sz="1800" dirty="0" smtClean="0"/>
              <a:t>: Enjeux – petite population – </a:t>
            </a:r>
            <a:r>
              <a:rPr lang="en-US" sz="1800" dirty="0" err="1" smtClean="0"/>
              <a:t>anonymisation</a:t>
            </a:r>
            <a:r>
              <a:rPr lang="en-US" sz="1800" dirty="0" smtClean="0"/>
              <a:t> impossible ? Le savoir autochtone est conservé </a:t>
            </a:r>
            <a:r>
              <a:rPr lang="en-US" sz="1800" b="1" dirty="0" smtClean="0"/>
              <a:t>collectivement</a:t>
            </a:r>
            <a:r>
              <a:rPr lang="en-US" sz="1800" dirty="0" smtClean="0"/>
              <a:t> – les documents de </a:t>
            </a:r>
            <a:r>
              <a:rPr lang="en-US" sz="1800" dirty="0" err="1" smtClean="0"/>
              <a:t>consentement</a:t>
            </a:r>
            <a:r>
              <a:rPr lang="en-US" sz="1800" dirty="0" smtClean="0"/>
              <a:t> </a:t>
            </a:r>
            <a:r>
              <a:rPr lang="en-US" sz="1800" dirty="0" err="1" smtClean="0"/>
              <a:t>éclairé</a:t>
            </a:r>
            <a:r>
              <a:rPr lang="en-US" sz="1800" dirty="0" smtClean="0"/>
              <a:t> des </a:t>
            </a:r>
            <a:r>
              <a:rPr lang="en-US" sz="1800" dirty="0" err="1" smtClean="0"/>
              <a:t>comités</a:t>
            </a:r>
            <a:r>
              <a:rPr lang="en-US" sz="1800" dirty="0" smtClean="0"/>
              <a:t> </a:t>
            </a:r>
            <a:r>
              <a:rPr lang="en-US" sz="1800" dirty="0" err="1" smtClean="0"/>
              <a:t>d’éthique</a:t>
            </a:r>
            <a:r>
              <a:rPr lang="en-US" sz="1800" dirty="0" smtClean="0"/>
              <a:t> indépendants/communautés économiques régionales se fondent sur </a:t>
            </a:r>
            <a:r>
              <a:rPr lang="en-US" sz="1800" dirty="0" err="1" smtClean="0"/>
              <a:t>l’hypothèse</a:t>
            </a:r>
            <a:r>
              <a:rPr lang="en-US" sz="1800" dirty="0" smtClean="0"/>
              <a:t> selon laquelle le savoir est conservé de manière individuelle.</a:t>
            </a:r>
            <a:endParaRPr lang="fr-CA" sz="1800" i="1" dirty="0" smtClean="0"/>
          </a:p>
          <a:p>
            <a:r>
              <a:rPr lang="en-US" sz="1800" b="1" dirty="0" smtClean="0"/>
              <a:t>Licence accordée aux utilisateurs finaux</a:t>
            </a:r>
            <a:r>
              <a:rPr lang="en-US" sz="1800" dirty="0" smtClean="0"/>
              <a:t> : les documents de </a:t>
            </a:r>
            <a:r>
              <a:rPr lang="en-US" sz="1800" dirty="0" err="1" smtClean="0"/>
              <a:t>consentement</a:t>
            </a:r>
            <a:r>
              <a:rPr lang="en-US" sz="1800" dirty="0" smtClean="0"/>
              <a:t> </a:t>
            </a:r>
            <a:r>
              <a:rPr lang="en-US" sz="1800" dirty="0" err="1" smtClean="0"/>
              <a:t>éclairé</a:t>
            </a:r>
            <a:r>
              <a:rPr lang="en-US" sz="1800" dirty="0" smtClean="0"/>
              <a:t> – </a:t>
            </a:r>
            <a:r>
              <a:rPr lang="en-US" sz="1800" dirty="0" err="1" smtClean="0"/>
              <a:t>limitent</a:t>
            </a:r>
            <a:r>
              <a:rPr lang="en-US" sz="1800" dirty="0" smtClean="0"/>
              <a:t> </a:t>
            </a:r>
            <a:r>
              <a:rPr lang="en-US" sz="1800" dirty="0" err="1" smtClean="0"/>
              <a:t>l’accès</a:t>
            </a:r>
            <a:r>
              <a:rPr lang="en-US" sz="1800" dirty="0" smtClean="0"/>
              <a:t>. Les contrats entre les communautés et les chercheurs doivent préciser qui détient les droits de propriété intellectuelle.</a:t>
            </a:r>
          </a:p>
          <a:p>
            <a:r>
              <a:rPr lang="en-US" sz="1800" b="1" dirty="0" smtClean="0"/>
              <a:t>Conformité sur les plans éthique et légal : </a:t>
            </a:r>
            <a:r>
              <a:rPr lang="en-US" sz="1800" dirty="0" smtClean="0"/>
              <a:t>consentement communautaire nécessaire. Enjeux relatifs aux droits de propriété intellectuelle. Consentement préalable, libre et éclairé – risques – particulièrement </a:t>
            </a:r>
            <a:r>
              <a:rPr lang="en-US" sz="1800" dirty="0" err="1" smtClean="0"/>
              <a:t>dans</a:t>
            </a:r>
            <a:r>
              <a:rPr lang="en-US" sz="1800" dirty="0" smtClean="0"/>
              <a:t> </a:t>
            </a:r>
            <a:r>
              <a:rPr lang="en-US" sz="1800" dirty="0" err="1" smtClean="0"/>
              <a:t>l’avenir</a:t>
            </a:r>
            <a:r>
              <a:rPr lang="en-US" sz="1800" dirty="0" smtClean="0"/>
              <a:t>. Politique et nouvelle loi sur le savoir autochtone en Afrique du Sud</a:t>
            </a:r>
            <a:endParaRPr lang="fr-CA" sz="1800" b="1" dirty="0" smtClean="0"/>
          </a:p>
          <a:p>
            <a:endParaRPr lang="fr-CA" sz="1800" dirty="0" smtClean="0"/>
          </a:p>
          <a:p>
            <a:endParaRPr lang="fr-CA" sz="1800" dirty="0" smtClean="0"/>
          </a:p>
          <a:p>
            <a:endParaRPr lang="fr-CA" sz="1800" dirty="0"/>
          </a:p>
        </p:txBody>
      </p:sp>
      <p:sp>
        <p:nvSpPr>
          <p:cNvPr id="7" name="Rectangle 6"/>
          <p:cNvSpPr/>
          <p:nvPr/>
        </p:nvSpPr>
        <p:spPr>
          <a:xfrm>
            <a:off x="0" y="6259098"/>
            <a:ext cx="9144000" cy="598901"/>
          </a:xfrm>
          <a:prstGeom prst="rect">
            <a:avLst/>
          </a:prstGeom>
          <a:solidFill>
            <a:srgbClr val="FFA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on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19" y="6407535"/>
            <a:ext cx="280976" cy="2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dirty="0" err="1" smtClean="0">
                <a:solidFill>
                  <a:srgbClr val="FFAC10"/>
                </a:solidFill>
                <a:latin typeface="Helvetica"/>
              </a:rPr>
              <a:t>Qu’est-ce</a:t>
            </a:r>
            <a:r>
              <a:rPr lang="en-US" sz="4000" b="1" dirty="0" smtClean="0">
                <a:solidFill>
                  <a:srgbClr val="FFAC10"/>
                </a:solidFill>
                <a:latin typeface="Helvetica"/>
              </a:rPr>
              <a:t> qui </a:t>
            </a:r>
            <a:r>
              <a:rPr lang="en-US" sz="4000" b="1" dirty="0" err="1" smtClean="0">
                <a:solidFill>
                  <a:srgbClr val="FFAC10"/>
                </a:solidFill>
                <a:latin typeface="Helvetica"/>
              </a:rPr>
              <a:t>s’est</a:t>
            </a:r>
            <a:r>
              <a:rPr lang="en-US" sz="4000" b="1" dirty="0" smtClean="0">
                <a:solidFill>
                  <a:srgbClr val="FFAC10"/>
                </a:solidFill>
                <a:latin typeface="Helvetica"/>
              </a:rPr>
              <a:t> bien passé ?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Le plan de gestion des données est logique, permet de mettre en place un processus de données ouvertes réfléchi – si on partage les données</a:t>
            </a:r>
          </a:p>
          <a:p>
            <a:r>
              <a:rPr lang="en-US" sz="3000" dirty="0" smtClean="0"/>
              <a:t>Il divise les « données » en ensembles faciles à gérer</a:t>
            </a:r>
          </a:p>
          <a:p>
            <a:r>
              <a:rPr lang="en-US" sz="3000" dirty="0" smtClean="0"/>
              <a:t>Utile pour la gestion de projets</a:t>
            </a:r>
          </a:p>
          <a:p>
            <a:r>
              <a:rPr lang="en-US" sz="3000" dirty="0" smtClean="0"/>
              <a:t>Utile pour réfléchir au-delà de la fin du projet</a:t>
            </a:r>
          </a:p>
          <a:p>
            <a:r>
              <a:rPr lang="en-US" sz="3000" dirty="0" smtClean="0"/>
              <a:t>Nous fait tenir compte des enjeux éthiques et légaux et de la licence accordée aux utilisateurs finaux</a:t>
            </a:r>
          </a:p>
          <a:p>
            <a:endParaRPr lang="fr-CA" sz="3000" dirty="0" smtClean="0"/>
          </a:p>
          <a:p>
            <a:endParaRPr lang="fr-CA" sz="3000" dirty="0" smtClean="0"/>
          </a:p>
          <a:p>
            <a:endParaRPr lang="fr-CA" sz="3000" dirty="0"/>
          </a:p>
        </p:txBody>
      </p:sp>
      <p:sp>
        <p:nvSpPr>
          <p:cNvPr id="7" name="Rectangle 6"/>
          <p:cNvSpPr/>
          <p:nvPr/>
        </p:nvSpPr>
        <p:spPr>
          <a:xfrm>
            <a:off x="0" y="6259098"/>
            <a:ext cx="9144000" cy="598901"/>
          </a:xfrm>
          <a:prstGeom prst="rect">
            <a:avLst/>
          </a:prstGeom>
          <a:solidFill>
            <a:srgbClr val="FFA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on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19" y="6407535"/>
            <a:ext cx="280976" cy="2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dirty="0" smtClean="0">
                <a:solidFill>
                  <a:srgbClr val="FFAC10"/>
                </a:solidFill>
                <a:latin typeface="Helvetica"/>
              </a:rPr>
              <a:t>Les défis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Hypothèse de départ considérant les données comme des objets – ignore le contexte et </a:t>
            </a:r>
            <a:r>
              <a:rPr lang="en-US" sz="3000" dirty="0" err="1" smtClean="0"/>
              <a:t>l’historique</a:t>
            </a:r>
            <a:r>
              <a:rPr lang="en-US" sz="3000" dirty="0" smtClean="0"/>
              <a:t> des « données » sur le savoir autochtone</a:t>
            </a:r>
          </a:p>
          <a:p>
            <a:r>
              <a:rPr lang="en-US" sz="3000" dirty="0" smtClean="0"/>
              <a:t>Consentement préalable, libre et éclairé – compréhension approfondie des risques liés au partage du savoir </a:t>
            </a:r>
            <a:r>
              <a:rPr lang="en-US" sz="3000" dirty="0" err="1" smtClean="0"/>
              <a:t>autochtone</a:t>
            </a:r>
            <a:r>
              <a:rPr lang="en-US" sz="3000" dirty="0" smtClean="0"/>
              <a:t> </a:t>
            </a:r>
            <a:r>
              <a:rPr lang="en-US" sz="3000" dirty="0" err="1" smtClean="0"/>
              <a:t>aujourd’hui</a:t>
            </a:r>
            <a:r>
              <a:rPr lang="en-US" sz="3000" dirty="0" smtClean="0"/>
              <a:t> et </a:t>
            </a:r>
            <a:r>
              <a:rPr lang="en-US" sz="3000" dirty="0" err="1" smtClean="0"/>
              <a:t>dans</a:t>
            </a:r>
            <a:r>
              <a:rPr lang="en-US" sz="3000" dirty="0" smtClean="0"/>
              <a:t> </a:t>
            </a:r>
            <a:r>
              <a:rPr lang="en-US" sz="3000" dirty="0" err="1" smtClean="0"/>
              <a:t>l’avenir</a:t>
            </a:r>
            <a:r>
              <a:rPr lang="en-US" sz="3000" dirty="0" smtClean="0"/>
              <a:t> – comment faire en sorte que nous ayons « </a:t>
            </a:r>
            <a:r>
              <a:rPr lang="en-US" sz="3000" dirty="0" err="1" smtClean="0"/>
              <a:t>toute</a:t>
            </a:r>
            <a:r>
              <a:rPr lang="en-US" sz="3000" dirty="0" smtClean="0"/>
              <a:t> </a:t>
            </a:r>
            <a:r>
              <a:rPr lang="en-US" sz="3000" dirty="0" err="1" smtClean="0"/>
              <a:t>l’information</a:t>
            </a:r>
            <a:r>
              <a:rPr lang="en-US" sz="3000" dirty="0" smtClean="0"/>
              <a:t> » ?</a:t>
            </a:r>
          </a:p>
          <a:p>
            <a:r>
              <a:rPr lang="en-US" sz="3000" dirty="0" smtClean="0"/>
              <a:t>Enjeux légaux : politique progressive et prochaine loi sur le savoir autochtone de </a:t>
            </a:r>
            <a:r>
              <a:rPr lang="en-US" sz="3000" dirty="0" err="1" smtClean="0"/>
              <a:t>l’Afrique</a:t>
            </a:r>
            <a:r>
              <a:rPr lang="en-US" sz="3000" dirty="0" smtClean="0"/>
              <a:t> du Sud, mais seulement applicable en Afrique du Sud et par les citoyens et les institutions légales du pays. Les protections à </a:t>
            </a:r>
            <a:r>
              <a:rPr lang="en-US" sz="3000" dirty="0" err="1" smtClean="0"/>
              <a:t>l’extérieur</a:t>
            </a:r>
            <a:r>
              <a:rPr lang="en-US" sz="3000" dirty="0" smtClean="0"/>
              <a:t> de </a:t>
            </a:r>
            <a:r>
              <a:rPr lang="en-US" sz="3000" dirty="0" err="1" smtClean="0"/>
              <a:t>l’Afrique</a:t>
            </a:r>
            <a:r>
              <a:rPr lang="en-US" sz="3000" dirty="0" smtClean="0"/>
              <a:t> du Sud varient, p. ex. la Convention sur la biodiversité</a:t>
            </a:r>
          </a:p>
          <a:p>
            <a:r>
              <a:rPr lang="en-US" sz="3000" dirty="0" smtClean="0"/>
              <a:t>De nombreux contrats (institutionnels, individuels) doivent être en harmonie et ils doivent tous indiquer clairement « données ouvertes »</a:t>
            </a:r>
          </a:p>
          <a:p>
            <a:endParaRPr lang="fr-CA" sz="3000" dirty="0" smtClean="0"/>
          </a:p>
          <a:p>
            <a:endParaRPr lang="fr-CA" sz="3000" dirty="0" smtClean="0"/>
          </a:p>
          <a:p>
            <a:endParaRPr lang="fr-CA" sz="3000" dirty="0"/>
          </a:p>
        </p:txBody>
      </p:sp>
      <p:sp>
        <p:nvSpPr>
          <p:cNvPr id="7" name="Rectangle 6"/>
          <p:cNvSpPr/>
          <p:nvPr/>
        </p:nvSpPr>
        <p:spPr>
          <a:xfrm>
            <a:off x="0" y="6259098"/>
            <a:ext cx="9144000" cy="598901"/>
          </a:xfrm>
          <a:prstGeom prst="rect">
            <a:avLst/>
          </a:prstGeom>
          <a:solidFill>
            <a:srgbClr val="FFA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on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19" y="6407535"/>
            <a:ext cx="280976" cy="2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dirty="0" smtClean="0">
                <a:solidFill>
                  <a:srgbClr val="FFAC10"/>
                </a:solidFill>
                <a:latin typeface="Helvetica"/>
              </a:rPr>
              <a:t>Leçons retenues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r>
              <a:rPr dirty="0" smtClean="0"/>
              <a:t>Politique par défaut sur les données ouvertes – </a:t>
            </a:r>
            <a:r>
              <a:rPr dirty="0" err="1" smtClean="0"/>
              <a:t>conflit</a:t>
            </a:r>
            <a:r>
              <a:rPr dirty="0" smtClean="0"/>
              <a:t> d</a:t>
            </a:r>
            <a:r>
              <a:rPr lang="fr-CA" dirty="0" smtClean="0"/>
              <a:t>’</a:t>
            </a:r>
            <a:r>
              <a:rPr dirty="0" err="1" smtClean="0"/>
              <a:t>intérêts</a:t>
            </a:r>
            <a:r>
              <a:rPr dirty="0" smtClean="0"/>
              <a:t> possible – les </a:t>
            </a:r>
            <a:r>
              <a:rPr lang="fr-CA" dirty="0" smtClean="0"/>
              <a:t>gestionnaires de projet</a:t>
            </a:r>
            <a:r>
              <a:rPr dirty="0" smtClean="0"/>
              <a:t> et </a:t>
            </a:r>
            <a:r>
              <a:rPr lang="fr-CA" dirty="0" smtClean="0"/>
              <a:t>les chercheurs principaux </a:t>
            </a:r>
            <a:r>
              <a:rPr dirty="0" err="1" smtClean="0"/>
              <a:t>ont</a:t>
            </a:r>
            <a:r>
              <a:rPr dirty="0" smtClean="0"/>
              <a:t> une obligation contractuelle </a:t>
            </a:r>
            <a:r>
              <a:rPr dirty="0" err="1" smtClean="0"/>
              <a:t>envers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err="1" smtClean="0"/>
              <a:t>employeur</a:t>
            </a:r>
            <a:r>
              <a:rPr dirty="0" smtClean="0"/>
              <a:t> et le bailleur de fonds – pas les communautés !</a:t>
            </a:r>
          </a:p>
          <a:p>
            <a:r>
              <a:rPr dirty="0" smtClean="0"/>
              <a:t>Politique par défaut sur les données ouvertes – les </a:t>
            </a:r>
            <a:r>
              <a:rPr lang="fr-CA" dirty="0" smtClean="0"/>
              <a:t>gestionnaires de </a:t>
            </a:r>
            <a:r>
              <a:rPr lang="fr-CA" dirty="0" err="1" smtClean="0"/>
              <a:t>proejt</a:t>
            </a:r>
            <a:r>
              <a:rPr lang="fr-CA" dirty="0" smtClean="0"/>
              <a:t> </a:t>
            </a:r>
            <a:r>
              <a:rPr dirty="0" smtClean="0"/>
              <a:t>et </a:t>
            </a:r>
            <a:r>
              <a:rPr lang="fr-CA" dirty="0" smtClean="0"/>
              <a:t>chercheurs principaux </a:t>
            </a:r>
            <a:r>
              <a:rPr dirty="0" err="1" smtClean="0"/>
              <a:t>sont</a:t>
            </a:r>
            <a:r>
              <a:rPr dirty="0" smtClean="0"/>
              <a:t> responsables – connaît-on suffisamment les implications et les inquiétudes relatives au fait de rendre le savoir autochtone ouvert ? – les enjeux légaux et éthiques sont complexes</a:t>
            </a:r>
          </a:p>
          <a:p>
            <a:r>
              <a:rPr dirty="0" smtClean="0"/>
              <a:t>Consentement – personnel </a:t>
            </a:r>
            <a:r>
              <a:rPr lang="en-US" i="1" dirty="0" smtClean="0"/>
              <a:t>et</a:t>
            </a:r>
            <a:r>
              <a:rPr dirty="0" smtClean="0"/>
              <a:t> communautaire requis</a:t>
            </a:r>
          </a:p>
          <a:p>
            <a:r>
              <a:rPr dirty="0" smtClean="0"/>
              <a:t>Données ouvertes par défaut – imposition externe sur les Autochtones – va à l</a:t>
            </a:r>
            <a:r>
              <a:rPr lang="fr-CA" dirty="0" smtClean="0"/>
              <a:t>’</a:t>
            </a:r>
            <a:r>
              <a:rPr dirty="0" err="1" smtClean="0"/>
              <a:t>encontre</a:t>
            </a:r>
            <a:r>
              <a:rPr dirty="0" smtClean="0"/>
              <a:t> de l</a:t>
            </a:r>
            <a:r>
              <a:rPr lang="fr-CA" dirty="0" smtClean="0"/>
              <a:t>’</a:t>
            </a:r>
            <a:r>
              <a:rPr dirty="0" err="1" smtClean="0"/>
              <a:t>autodétermination</a:t>
            </a:r>
            <a:r>
              <a:rPr dirty="0" smtClean="0"/>
              <a:t>, de la souveraineté des données, ainsi que de la propriété, du contrôle de l</a:t>
            </a:r>
            <a:r>
              <a:rPr lang="fr-CA" dirty="0" smtClean="0"/>
              <a:t>’</a:t>
            </a:r>
            <a:r>
              <a:rPr dirty="0" err="1" smtClean="0"/>
              <a:t>accès</a:t>
            </a:r>
            <a:r>
              <a:rPr dirty="0" smtClean="0"/>
              <a:t> et de la possession des données que bien des Autochtones réclament</a:t>
            </a:r>
          </a:p>
          <a:p>
            <a:r>
              <a:rPr dirty="0" smtClean="0"/>
              <a:t>Les Autochtones et leur savoir devraient être exemptés des données ouvertes par défaut. </a:t>
            </a:r>
          </a:p>
          <a:p>
            <a:r>
              <a:rPr dirty="0" smtClean="0"/>
              <a:t>Les politiques devraient viser le rétablissement et les avantages pour les Autochtones.</a:t>
            </a:r>
          </a:p>
          <a:p>
            <a:pPr marL="0" indent="0">
              <a:buNone/>
            </a:pPr>
            <a:endParaRPr lang="fr-CA" dirty="0" smtClean="0"/>
          </a:p>
          <a:p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0" y="6259098"/>
            <a:ext cx="9144000" cy="598901"/>
          </a:xfrm>
          <a:prstGeom prst="rect">
            <a:avLst/>
          </a:prstGeom>
          <a:solidFill>
            <a:srgbClr val="FFA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on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19" y="6407535"/>
            <a:ext cx="280976" cy="2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sk_x0020_By xmlns="cd7d28e7-c92e-4b40-a495-8445e851351e">Firm</Task_x0020_By>
    <Service1 xmlns="cd7d28e7-c92e-4b40-a495-8445e851351e">Translation</Service1>
    <Reference_x0020_Number xmlns="cd7d28e7-c92e-4b40-a495-8445e851351e">77453</Reference_x0020_Number>
    <Coding xmlns="cd7d28e7-c92e-4b40-a495-8445e851351e">42625-000-108131-001-00</Coding>
    <Reference_x0020_File_x0020_1 xmlns="cd7d28e7-c92e-4b40-a495-8445e851351e" xsi:nil="true"/>
    <Request xmlns="cd7d28e7-c92e-4b40-a495-8445e851351e">Regular</Request>
    <Client_x0020_Name xmlns="cd7d28e7-c92e-4b40-a495-8445e851351e">
      <UserInfo>
        <DisplayName>Barbara Porrett</DisplayName>
        <AccountId>135</AccountId>
        <AccountType/>
      </UserInfo>
    </Client_x0020_Name>
    <ActivityTaxHTField0 xmlns="cd7d28e7-c92e-4b40-a495-8445e851351e">
      <Terms xmlns="http://schemas.microsoft.com/office/infopath/2007/PartnerControls"/>
    </ActivityTaxHTField0>
    <Financial_x0020_Year xmlns="cd7d28e7-c92e-4b40-a495-8445e851351e">2016-2017</Financial_x0020_Year>
    <Email_x0020_Flag xmlns="cd7d28e7-c92e-4b40-a495-8445e851351e">Yes</Email_x0020_Flag>
    <Cost xmlns="cd7d28e7-c92e-4b40-a495-8445e851351e" xsi:nil="true"/>
    <Reference_x0020_File_x0020_5 xmlns="cd7d28e7-c92e-4b40-a495-8445e851351e" xsi:nil="true"/>
    <Task_x0020_Submitted_x0020_Date xmlns="cd7d28e7-c92e-4b40-a495-8445e851351e">2016-11-21T05:00:00+00:00</Task_x0020_Submitted_x0020_Date>
    <Task_x0020_Completed xmlns="cd7d28e7-c92e-4b40-a495-8445e851351e">2016-11-29T16:20:00+00:00</Task_x0020_Completed>
    <Audience_x0020_Rating xmlns="cd7d28e7-c92e-4b40-a495-8445e851351e">Regular</Audience_x0020_Rating>
    <_x0023__x0020_of_x0020_Hours xmlns="cd7d28e7-c92e-4b40-a495-8445e851351e" xsi:nil="true"/>
    <Document_x0020_Status xmlns="cd7d28e7-c92e-4b40-a495-8445e851351e">Completed</Document_x0020_Status>
    <Date_x0020_Processed xmlns="cd7d28e7-c92e-4b40-a495-8445e851351e">2016-11-21T05:00:00+00:00</Date_x0020_Processed>
    <Required_x0020_Date xmlns="cd7d28e7-c92e-4b40-a495-8445e851351e">2016-11-29T17:00:00+00:00</Required_x0020_Date>
    <Source_x0020_Language xmlns="cd7d28e7-c92e-4b40-a495-8445e851351e">English</Source_x0020_Language>
    <Reference_x0020_File_x0020_3 xmlns="cd7d28e7-c92e-4b40-a495-8445e851351e" xsi:nil="true"/>
    <Reference_x0020_File_x0020_4 xmlns="cd7d28e7-c92e-4b40-a495-8445e851351e" xsi:nil="true"/>
    <TaxKeywordTaxHTField xmlns="cd7d28e7-c92e-4b40-a495-8445e851351e">
      <Terms xmlns="http://schemas.microsoft.com/office/infopath/2007/PartnerControls"/>
    </TaxKeywordTaxHTField>
    <Original_x0020_Number_x0020_of_x0020_Words xmlns="cd7d28e7-c92e-4b40-a495-8445e851351e">485</Original_x0020_Number_x0020_of_x0020_Words>
    <_x0023__x0020_MultiTrans_x0020_Words xmlns="cd7d28e7-c92e-4b40-a495-8445e851351e" xsi:nil="true"/>
    <p8db240d38af4d19914800eaec5ab9d7 xmlns="cd7d28e7-c92e-4b40-a495-8445e85135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Programs</TermName>
          <TermId xmlns="http://schemas.microsoft.com/office/infopath/2007/PartnerControls">f34ddaa6-4166-47fa-9aea-2ffd744bda33</TermId>
        </TermInfo>
      </Terms>
    </p8db240d38af4d19914800eaec5ab9d7>
    <Returned_x0020_to_x0020_Client xmlns="cd7d28e7-c92e-4b40-a495-8445e851351e" xsi:nil="true"/>
    <Client_x0020_Submitted_x0020_Date xmlns="cd7d28e7-c92e-4b40-a495-8445e851351e">2016-11-21T05:00:00+00:00</Client_x0020_Submitted_x0020_Date>
    <Reference_x0020_File_x0020_2 xmlns="cd7d28e7-c92e-4b40-a495-8445e851351e" xsi:nil="true"/>
    <a8447493819c43edbc0322b566c5e6d9 xmlns="cd7d28e7-c92e-4b40-a495-8445e85135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Networked Economies</TermName>
          <TermId xmlns="http://schemas.microsoft.com/office/infopath/2007/PartnerControls">9865e3f3-5176-497b-b04e-4f3b0ec41ce9</TermId>
        </TermInfo>
      </Terms>
    </a8447493819c43edbc0322b566c5e6d9>
    <Accepted_x0020_Status xmlns="cd7d28e7-c92e-4b40-a495-8445e851351e"/>
    <Target_x0020_Language xmlns="cd7d28e7-c92e-4b40-a495-8445e851351e">French</Target_x0020_Language>
    <Special_x0020_Instructions xmlns="cd7d28e7-c92e-4b40-a495-8445e851351e" xsi:nil="true"/>
    <TaxCatchAll xmlns="cd7d28e7-c92e-4b40-a495-8445e851351e">
      <Value>242</Value>
      <Value>36</Value>
    </TaxCatchAll>
    <_dlc_DocId xmlns="cd7d28e7-c92e-4b40-a495-8445e851351e">EC01-21-4485</_dlc_DocId>
    <_dlc_DocIdUrl xmlns="cd7d28e7-c92e-4b40-a495-8445e851351e">
      <Url>http://extranet.idrc.ca/sites/ec/translation/_layouts/15/DocIdRedir.aspx?ID=EC01-21-4485</Url>
      <Description>EC01-21-4485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7d326a63-e8c7-43bb-9a06-0a8e285f0039" ContentTypeId="0x0101005E6801225366EF4084288B20FCC1D63302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Translation Services Document" ma:contentTypeID="0x0101005E6801225366EF4084288B20FCC1D633020060C2EC393954904E8EEA8C9A3EE68CC6" ma:contentTypeVersion="164" ma:contentTypeDescription="" ma:contentTypeScope="" ma:versionID="8a1ead9d11544845e561e34ef28c3c60">
  <xsd:schema xmlns:xsd="http://www.w3.org/2001/XMLSchema" xmlns:xs="http://www.w3.org/2001/XMLSchema" xmlns:p="http://schemas.microsoft.com/office/2006/metadata/properties" xmlns:ns1="cd7d28e7-c92e-4b40-a495-8445e851351e" targetNamespace="http://schemas.microsoft.com/office/2006/metadata/properties" ma:root="true" ma:fieldsID="dfcee787a4f21dbad117b4af1c927665" ns1:_="">
    <xsd:import namespace="cd7d28e7-c92e-4b40-a495-8445e851351e"/>
    <xsd:element name="properties">
      <xsd:complexType>
        <xsd:sequence>
          <xsd:element name="documentManagement">
            <xsd:complexType>
              <xsd:all>
                <xsd:element ref="ns1:Task_x0020_By" minOccurs="0"/>
                <xsd:element ref="ns1:Document_x0020_Status" minOccurs="0"/>
                <xsd:element ref="ns1:Financial_x0020_Year" minOccurs="0"/>
                <xsd:element ref="ns1:Client_x0020_Submitted_x0020_Date" minOccurs="0"/>
                <xsd:element ref="ns1:Date_x0020_Processed" minOccurs="0"/>
                <xsd:element ref="ns1:Task_x0020_Submitted_x0020_Date" minOccurs="0"/>
                <xsd:element ref="ns1:Required_x0020_Date" minOccurs="0"/>
                <xsd:element ref="ns1:Task_x0020_Completed" minOccurs="0"/>
                <xsd:element ref="ns1:Returned_x0020_to_x0020_Client" minOccurs="0"/>
                <xsd:element ref="ns1:Reference_x0020_Number" minOccurs="0"/>
                <xsd:element ref="ns1:Request" minOccurs="0"/>
                <xsd:element ref="ns1:Audience_x0020_Rating" minOccurs="0"/>
                <xsd:element ref="ns1:Source_x0020_Language" minOccurs="0"/>
                <xsd:element ref="ns1:Target_x0020_Language" minOccurs="0"/>
                <xsd:element ref="ns1:Service1" minOccurs="0"/>
                <xsd:element ref="ns1:Original_x0020_Number_x0020_of_x0020_Words" minOccurs="0"/>
                <xsd:element ref="ns1:_x0023__x0020_MultiTrans_x0020_Words" minOccurs="0"/>
                <xsd:element ref="ns1:Client_x0020_Name" minOccurs="0"/>
                <xsd:element ref="ns1:Special_x0020_Instructions" minOccurs="0"/>
                <xsd:element ref="ns1:Coding" minOccurs="0"/>
                <xsd:element ref="ns1:Cost" minOccurs="0"/>
                <xsd:element ref="ns1:_x0023__x0020_of_x0020_Hours" minOccurs="0"/>
                <xsd:element ref="ns1:Reference_x0020_File_x0020_1" minOccurs="0"/>
                <xsd:element ref="ns1:Reference_x0020_File_x0020_2" minOccurs="0"/>
                <xsd:element ref="ns1:Reference_x0020_File_x0020_3" minOccurs="0"/>
                <xsd:element ref="ns1:Reference_x0020_File_x0020_4" minOccurs="0"/>
                <xsd:element ref="ns1:Reference_x0020_File_x0020_5" minOccurs="0"/>
                <xsd:element ref="ns1:Accepted_x0020_Status" minOccurs="0"/>
                <xsd:element ref="ns1:_dlc_DocId" minOccurs="0"/>
                <xsd:element ref="ns1:_dlc_DocIdPersistId" minOccurs="0"/>
                <xsd:element ref="ns1:TaxKeywordTaxHTField" minOccurs="0"/>
                <xsd:element ref="ns1:p8db240d38af4d19914800eaec5ab9d7" minOccurs="0"/>
                <xsd:element ref="ns1:TaxCatchAll" minOccurs="0"/>
                <xsd:element ref="ns1:TaxCatchAllLabel" minOccurs="0"/>
                <xsd:element ref="ns1:_dlc_DocIdUrl" minOccurs="0"/>
                <xsd:element ref="ns1:ActivityTaxHTField0" minOccurs="0"/>
                <xsd:element ref="ns1:Email_x0020_Flag" minOccurs="0"/>
                <xsd:element ref="ns1:a8447493819c43edbc0322b566c5e6d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d28e7-c92e-4b40-a495-8445e851351e" elementFormDefault="qualified">
    <xsd:import namespace="http://schemas.microsoft.com/office/2006/documentManagement/types"/>
    <xsd:import namespace="http://schemas.microsoft.com/office/infopath/2007/PartnerControls"/>
    <xsd:element name="Task_x0020_By" ma:index="0" nillable="true" ma:displayName="Task By" ma:format="Dropdown" ma:indexed="true" ma:internalName="Task_x0020_By">
      <xsd:simpleType>
        <xsd:restriction base="dms:Choice">
          <xsd:enumeration value="Firm"/>
          <xsd:enumeration value="Coordinator"/>
        </xsd:restriction>
      </xsd:simpleType>
    </xsd:element>
    <xsd:element name="Document_x0020_Status" ma:index="1" nillable="true" ma:displayName="Document Status" ma:default="Admin" ma:format="Dropdown" ma:indexed="true" ma:internalName="Document_x0020_Status">
      <xsd:simpleType>
        <xsd:restriction base="dms:Choice">
          <xsd:enumeration value="Admin"/>
          <xsd:enumeration value="Submitted"/>
          <xsd:enumeration value="Completed"/>
          <xsd:enumeration value="Returned to client"/>
          <xsd:enumeration value="Request Stopped"/>
        </xsd:restriction>
      </xsd:simpleType>
    </xsd:element>
    <xsd:element name="Financial_x0020_Year" ma:index="2" nillable="true" ma:displayName="Financial Year" ma:default="2016-2017" ma:format="Dropdown" ma:indexed="true" ma:internalName="Financial_x0020_Year">
      <xsd:simpleType>
        <xsd:restriction base="dms:Choice">
          <xsd:enumeration value="2000-2001"/>
          <xsd:enumeration value="2001-2002"/>
          <xsd:enumeration value="2002-2003"/>
          <xsd:enumeration value="2003-2004"/>
          <xsd:enumeration value="2004-2005"/>
          <xsd:enumeration value="2005-2006"/>
          <xsd:enumeration value="2006-2007"/>
          <xsd:enumeration value="2007-2008"/>
          <xsd:enumeration value="2008-2009"/>
          <xsd:enumeration value="2009-2010"/>
          <xsd:enumeration value="2010-2011"/>
          <xsd:enumeration value="2011-2012"/>
          <xsd:enumeration value="2012-2013"/>
          <xsd:enumeration value="2013-2014"/>
          <xsd:enumeration value="2014-2015"/>
          <xsd:enumeration value="2015-2016"/>
          <xsd:enumeration value="2016-2017"/>
          <xsd:enumeration value="2017-2018"/>
          <xsd:enumeration value="2018-2019"/>
          <xsd:enumeration value="2019-2020"/>
        </xsd:restriction>
      </xsd:simpleType>
    </xsd:element>
    <xsd:element name="Client_x0020_Submitted_x0020_Date" ma:index="3" nillable="true" ma:displayName="Client Submitted Date" ma:format="DateOnly" ma:indexed="true" ma:internalName="Client_x0020_Submitted_x0020_Date">
      <xsd:simpleType>
        <xsd:restriction base="dms:DateTime"/>
      </xsd:simpleType>
    </xsd:element>
    <xsd:element name="Date_x0020_Processed" ma:index="4" nillable="true" ma:displayName="Date Processed" ma:format="DateOnly" ma:indexed="true" ma:internalName="Date_x0020_Processed">
      <xsd:simpleType>
        <xsd:restriction base="dms:DateTime"/>
      </xsd:simpleType>
    </xsd:element>
    <xsd:element name="Task_x0020_Submitted_x0020_Date" ma:index="5" nillable="true" ma:displayName="Task Submitted Date" ma:format="DateOnly" ma:indexed="true" ma:internalName="Task_x0020_Submitted_x0020_Date">
      <xsd:simpleType>
        <xsd:restriction base="dms:DateTime"/>
      </xsd:simpleType>
    </xsd:element>
    <xsd:element name="Required_x0020_Date" ma:index="6" nillable="true" ma:displayName="Required Date" ma:format="DateTime" ma:indexed="true" ma:internalName="Required_x0020_Date">
      <xsd:simpleType>
        <xsd:restriction base="dms:DateTime"/>
      </xsd:simpleType>
    </xsd:element>
    <xsd:element name="Task_x0020_Completed" ma:index="7" nillable="true" ma:displayName="Task Completed" ma:description="Please enter time to reflect Eastern Standard Time (EST)" ma:format="DateTime" ma:indexed="true" ma:internalName="Task_x0020_Completed">
      <xsd:simpleType>
        <xsd:restriction base="dms:DateTime"/>
      </xsd:simpleType>
    </xsd:element>
    <xsd:element name="Returned_x0020_to_x0020_Client" ma:index="8" nillable="true" ma:displayName="Returned to Client" ma:format="DateOnly" ma:indexed="true" ma:internalName="Returned_x0020_to_x0020_Client">
      <xsd:simpleType>
        <xsd:restriction base="dms:DateTime"/>
      </xsd:simpleType>
    </xsd:element>
    <xsd:element name="Reference_x0020_Number" ma:index="15" nillable="true" ma:displayName="Reference Number" ma:indexed="true" ma:internalName="Reference_x0020_Number">
      <xsd:simpleType>
        <xsd:restriction base="dms:Text">
          <xsd:maxLength value="255"/>
        </xsd:restriction>
      </xsd:simpleType>
    </xsd:element>
    <xsd:element name="Request" ma:index="16" nillable="true" ma:displayName="Request" ma:format="Dropdown" ma:indexed="true" ma:internalName="Request">
      <xsd:simpleType>
        <xsd:restriction base="dms:Choice">
          <xsd:enumeration value="Regular"/>
          <xsd:enumeration value="Urgent"/>
        </xsd:restriction>
      </xsd:simpleType>
    </xsd:element>
    <xsd:element name="Audience_x0020_Rating" ma:index="17" nillable="true" ma:displayName="Audience Rating" ma:default="Regular" ma:format="Dropdown" ma:indexed="true" ma:internalName="Audience_x0020_Rating">
      <xsd:simpleType>
        <xsd:restriction base="dms:Choice">
          <xsd:enumeration value="Regular"/>
          <xsd:enumeration value="Sensitive"/>
        </xsd:restriction>
      </xsd:simpleType>
    </xsd:element>
    <xsd:element name="Source_x0020_Language" ma:index="19" nillable="true" ma:displayName="Source Language" ma:format="Dropdown" ma:indexed="true" ma:internalName="Source_x0020_Language">
      <xsd:simpleType>
        <xsd:restriction base="dms:Choice">
          <xsd:enumeration value="English"/>
          <xsd:enumeration value="French"/>
          <xsd:enumeration value="Spanish"/>
          <xsd:enumeration value="Arabic"/>
          <xsd:enumeration value="Other - See notes field"/>
        </xsd:restriction>
      </xsd:simpleType>
    </xsd:element>
    <xsd:element name="Target_x0020_Language" ma:index="20" nillable="true" ma:displayName="Target Language" ma:format="Dropdown" ma:indexed="true" ma:internalName="Target_x0020_Language">
      <xsd:simpleType>
        <xsd:restriction base="dms:Choice">
          <xsd:enumeration value="French"/>
          <xsd:enumeration value="English"/>
          <xsd:enumeration value="Spanish"/>
          <xsd:enumeration value="Arabic"/>
          <xsd:enumeration value="Other - See notes field"/>
        </xsd:restriction>
      </xsd:simpleType>
    </xsd:element>
    <xsd:element name="Service1" ma:index="21" nillable="true" ma:displayName="Service" ma:format="Dropdown" ma:indexed="true" ma:internalName="Service1">
      <xsd:simpleType>
        <xsd:restriction base="dms:Choice">
          <xsd:enumeration value="Translation"/>
          <xsd:enumeration value="Editing"/>
          <xsd:enumeration value="Proof Reading"/>
        </xsd:restriction>
      </xsd:simpleType>
    </xsd:element>
    <xsd:element name="Original_x0020_Number_x0020_of_x0020_Words" ma:index="22" nillable="true" ma:displayName="Original Number of Words" ma:internalName="Original_x0020_Number_x0020_of_x0020_Words">
      <xsd:simpleType>
        <xsd:restriction base="dms:Number"/>
      </xsd:simpleType>
    </xsd:element>
    <xsd:element name="_x0023__x0020_MultiTrans_x0020_Words" ma:index="23" nillable="true" ma:displayName="# MultiTrans Words" ma:internalName="_x0023__x0020_MultiTrans_x0020_Words">
      <xsd:simpleType>
        <xsd:restriction base="dms:Number"/>
      </xsd:simpleType>
    </xsd:element>
    <xsd:element name="Client_x0020_Name" ma:index="25" nillable="true" ma:displayName="Client Name" ma:indexed="true" ma:list="UserInfo" ma:SharePointGroup="0" ma:internalName="Client_x0020_Nam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pecial_x0020_Instructions" ma:index="27" nillable="true" ma:displayName="Special Instructions" ma:internalName="Special_x0020_Instructions">
      <xsd:simpleType>
        <xsd:restriction base="dms:Note">
          <xsd:maxLength value="255"/>
        </xsd:restriction>
      </xsd:simpleType>
    </xsd:element>
    <xsd:element name="Coding" ma:index="28" nillable="true" ma:displayName="Coding" ma:default="42625-" ma:description="XXXXX-XXX-XXXXXX-XXX-XX" ma:internalName="Coding" ma:readOnly="false">
      <xsd:simpleType>
        <xsd:restriction base="dms:Text">
          <xsd:maxLength value="255"/>
        </xsd:restriction>
      </xsd:simpleType>
    </xsd:element>
    <xsd:element name="Cost" ma:index="30" nillable="true" ma:displayName="Cost" ma:decimals="2" ma:LCID="3084" ma:internalName="Cost">
      <xsd:simpleType>
        <xsd:restriction base="dms:Currency"/>
      </xsd:simpleType>
    </xsd:element>
    <xsd:element name="_x0023__x0020_of_x0020_Hours" ma:index="31" nillable="true" ma:displayName="# of Hours" ma:internalName="_x0023__x0020_of_x0020_Hours">
      <xsd:simpleType>
        <xsd:restriction base="dms:Number"/>
      </xsd:simpleType>
    </xsd:element>
    <xsd:element name="Reference_x0020_File_x0020_1" ma:index="32" nillable="true" ma:displayName="Reference File 1" ma:internalName="Reference_x0020_File_x0020_1">
      <xsd:simpleType>
        <xsd:restriction base="dms:Unknown"/>
      </xsd:simpleType>
    </xsd:element>
    <xsd:element name="Reference_x0020_File_x0020_2" ma:index="33" nillable="true" ma:displayName="Reference File 2" ma:internalName="Reference_x0020_File_x0020_2">
      <xsd:simpleType>
        <xsd:restriction base="dms:Unknown"/>
      </xsd:simpleType>
    </xsd:element>
    <xsd:element name="Reference_x0020_File_x0020_3" ma:index="34" nillable="true" ma:displayName="Reference File 3" ma:internalName="Reference_x0020_File_x0020_3">
      <xsd:simpleType>
        <xsd:restriction base="dms:Unknown"/>
      </xsd:simpleType>
    </xsd:element>
    <xsd:element name="Reference_x0020_File_x0020_4" ma:index="35" nillable="true" ma:displayName="Reference File 4" ma:internalName="Reference_x0020_File_x0020_4">
      <xsd:simpleType>
        <xsd:restriction base="dms:Unknown"/>
      </xsd:simpleType>
    </xsd:element>
    <xsd:element name="Reference_x0020_File_x0020_5" ma:index="36" nillable="true" ma:displayName="Reference File 5" ma:internalName="Reference_x0020_File_x0020_5">
      <xsd:simpleType>
        <xsd:restriction base="dms:Unknown"/>
      </xsd:simpleType>
    </xsd:element>
    <xsd:element name="Accepted_x0020_Status" ma:index="37" nillable="true" ma:displayName="Accepted Status" ma:internalName="Accepted_x0020_Statu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Yes"/>
                  </xsd:restriction>
                </xsd:simpleType>
              </xsd:element>
            </xsd:sequence>
          </xsd:extension>
        </xsd:complexContent>
      </xsd:complex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4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5" nillable="true" ma:taxonomy="true" ma:internalName="TaxKeywordTaxHTField" ma:taxonomyFieldName="TaxKeyword" ma:displayName="Enterprise Keywords" ma:readOnly="false" ma:fieldId="{23f27201-bee3-471e-b2e7-b64fd8b7ca38}" ma:taxonomyMulti="true" ma:sspId="65eb484b-e582-4856-a392-b1726b75058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8db240d38af4d19914800eaec5ab9d7" ma:index="46" nillable="true" ma:taxonomy="true" ma:internalName="p8db240d38af4d19914800eaec5ab9d7" ma:taxonomyFieldName="Task_x0020_Document_x0020_Type" ma:displayName="Task Document Type" ma:indexed="true" ma:default="" ma:fieldId="{98db240d-38af-4d19-9148-00eaec5ab9d7}" ma:sspId="7d326a63-e8c7-43bb-9a06-0a8e285f0039" ma:termSetId="d486a91e-cdec-4f3e-9f4c-8af08bc946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47" nillable="true" ma:displayName="Taxonomy Catch All Column" ma:hidden="true" ma:list="{76d703a3-8254-406b-862a-cce3d4a4c5c9}" ma:internalName="TaxCatchAll" ma:showField="CatchAllData" ma:web="222da00a-954f-41ba-a1c6-2860ccf80c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8" nillable="true" ma:displayName="Taxonomy Catch All Column1" ma:hidden="true" ma:list="{76d703a3-8254-406b-862a-cce3d4a4c5c9}" ma:internalName="TaxCatchAllLabel" ma:readOnly="true" ma:showField="CatchAllDataLabel" ma:web="222da00a-954f-41ba-a1c6-2860ccf80c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4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ctivityTaxHTField0" ma:index="51" nillable="true" ma:taxonomy="true" ma:internalName="ActivityTaxHTField0" ma:taxonomyFieldName="Activity" ma:displayName="Activity" ma:default="" ma:fieldId="{d9b2ac47-fe2b-4d22-be0e-a32c301f7280}" ma:sspId="7d326a63-e8c7-43bb-9a06-0a8e285f0039" ma:termSetId="443b521e-e17d-4fb6-af02-88cf3ec8d6c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mail_x0020_Flag" ma:index="52" nillable="true" ma:displayName="Email Flag" ma:default="No" ma:format="Dropdown" ma:hidden="true" ma:internalName="Email_x0020_Flag" ma:readOnly="false">
      <xsd:simpleType>
        <xsd:restriction base="dms:Choice">
          <xsd:enumeration value="No"/>
          <xsd:enumeration value="Yes"/>
        </xsd:restriction>
      </xsd:simpleType>
    </xsd:element>
    <xsd:element name="a8447493819c43edbc0322b566c5e6d9" ma:index="55" nillable="true" ma:taxonomy="true" ma:internalName="a8447493819c43edbc0322b566c5e6d9" ma:taxonomyFieldName="Work_x0020_Group" ma:displayName="Work Group" ma:indexed="true" ma:default="" ma:fieldId="{a8447493-819c-43ed-bc03-22b566c5e6d9}" ma:sspId="7d326a63-e8c7-43bb-9a06-0a8e285f0039" ma:termSetId="018c7a66-cf47-4f3f-a238-164b28777ba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5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914CC7-33CA-4C34-9577-F9F29DA4F47B}">
  <ds:schemaRefs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cd7d28e7-c92e-4b40-a495-8445e851351e"/>
  </ds:schemaRefs>
</ds:datastoreItem>
</file>

<file path=customXml/itemProps2.xml><?xml version="1.0" encoding="utf-8"?>
<ds:datastoreItem xmlns:ds="http://schemas.openxmlformats.org/officeDocument/2006/customXml" ds:itemID="{8071FA02-AFD8-421E-8DA4-32E87C7CD0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D9825F-1DB8-4A11-BFDA-42B5351FCAC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ED8E3AD-619C-4D3B-8D8F-9AF489FEF21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4FD6EBA3-17D2-472F-A2DE-FF5A635EBA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d28e7-c92e-4b40-a495-8445e85135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142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Helvetica Light</vt:lpstr>
      <vt:lpstr>Office Theme</vt:lpstr>
      <vt:lpstr>Autonomisation des peuples autochtones et systèmes de connaissances concernant les changements climatiques et les droits de propriété intellectuelle : réflexions sur les exigences en matière de données ouvertes  Mme Cath Traynor</vt:lpstr>
      <vt:lpstr>Contexte du projet</vt:lpstr>
      <vt:lpstr>Processus de plan de gestion des données : Principaux points</vt:lpstr>
      <vt:lpstr>Qu’est-ce qui s’est bien passé ?</vt:lpstr>
      <vt:lpstr>Les défis</vt:lpstr>
      <vt:lpstr>Leçons retenues</vt:lpstr>
    </vt:vector>
  </TitlesOfParts>
  <Company>28 stars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True costs  of infrastructure</dc:title>
  <dc:creator>gareth pegg</dc:creator>
  <cp:lastModifiedBy>Francine McEwen</cp:lastModifiedBy>
  <cp:revision>55</cp:revision>
  <cp:lastPrinted>2016-11-21T16:18:26Z</cp:lastPrinted>
  <dcterms:created xsi:type="dcterms:W3CDTF">2016-09-28T13:10:51Z</dcterms:created>
  <dcterms:modified xsi:type="dcterms:W3CDTF">2016-11-29T16:38:01Z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0x0101005E6801225366EF4084288B20FCC1D633020060C2EC393954904E8EEA8C9A3EE68CC6</vt:lpwstr>
  </property>
  <property fmtid="{D5CDD505-2E9C-101B-9397-08002B2CF9AE}" pid="3" name="_dlc_DocIdItemGuid">
    <vt:lpwstr>90c86302-7d4d-4e60-b3a4-461a3bf05078</vt:lpwstr>
  </property>
  <property fmtid="{D5CDD505-2E9C-101B-9397-08002B2CF9AE}" pid="4" name="TaxKeyword">
    <vt:lpwstr/>
  </property>
  <property fmtid="{D5CDD505-2E9C-101B-9397-08002B2CF9AE}" pid="5" name="Activity">
    <vt:lpwstr/>
  </property>
  <property fmtid="{D5CDD505-2E9C-101B-9397-08002B2CF9AE}" pid="6" name="Work Group">
    <vt:lpwstr>242;#Networked Economies|9865e3f3-5176-497b-b04e-4f3b0ec41ce9</vt:lpwstr>
  </property>
  <property fmtid="{D5CDD505-2E9C-101B-9397-08002B2CF9AE}" pid="7" name="Task Document Type">
    <vt:lpwstr>36;#Programs|f34ddaa6-4166-47fa-9aea-2ffd744bda33</vt:lpwstr>
  </property>
  <property fmtid="{D5CDD505-2E9C-101B-9397-08002B2CF9AE}" pid="8" name="WorkflowChangePath">
    <vt:lpwstr>102b0de5-4662-49d1-934c-63d3c21d076f,4;</vt:lpwstr>
  </property>
</Properties>
</file>