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6"/>
  </p:sldMasterIdLst>
  <p:notesMasterIdLst>
    <p:notesMasterId r:id="rId11"/>
  </p:notesMasterIdLst>
  <p:handoutMasterIdLst>
    <p:handoutMasterId r:id="rId12"/>
  </p:handoutMasterIdLst>
  <p:sldIdLst>
    <p:sldId id="278" r:id="rId7"/>
    <p:sldId id="393" r:id="rId8"/>
    <p:sldId id="394" r:id="rId9"/>
    <p:sldId id="395" r:id="rId10"/>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thi.thanh.huyen" initials="d" lastIdx="3" clrIdx="0"/>
  <p:cmAuthor id="1" name="RePack by Diakov" initials="RbD"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7E7A"/>
    <a:srgbClr val="0057FF"/>
    <a:srgbClr val="7CBAFF"/>
    <a:srgbClr val="05FFBB"/>
    <a:srgbClr val="7DFF24"/>
    <a:srgbClr val="063430"/>
    <a:srgbClr val="29A06C"/>
    <a:srgbClr val="103F31"/>
    <a:srgbClr val="D1FF9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4" autoAdjust="0"/>
    <p:restoredTop sz="91217" autoAdjust="0"/>
  </p:normalViewPr>
  <p:slideViewPr>
    <p:cSldViewPr>
      <p:cViewPr varScale="1">
        <p:scale>
          <a:sx n="78" d="100"/>
          <a:sy n="78" d="100"/>
        </p:scale>
        <p:origin x="1116" y="90"/>
      </p:cViewPr>
      <p:guideLst>
        <p:guide orient="horz" pos="2160"/>
        <p:guide pos="2880"/>
      </p:guideLst>
    </p:cSldViewPr>
  </p:slideViewPr>
  <p:outlineViewPr>
    <p:cViewPr>
      <p:scale>
        <a:sx n="33" d="100"/>
        <a:sy n="33" d="100"/>
      </p:scale>
      <p:origin x="0" y="-582"/>
    </p:cViewPr>
  </p:outlineViewPr>
  <p:notesTextViewPr>
    <p:cViewPr>
      <p:scale>
        <a:sx n="3" d="2"/>
        <a:sy n="3" d="2"/>
      </p:scale>
      <p:origin x="0" y="0"/>
    </p:cViewPr>
  </p:notesTextViewPr>
  <p:notesViewPr>
    <p:cSldViewPr>
      <p:cViewPr varScale="1">
        <p:scale>
          <a:sx n="81" d="100"/>
          <a:sy n="81" d="100"/>
        </p:scale>
        <p:origin x="205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714" cy="46534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97478" y="0"/>
            <a:ext cx="2982713" cy="465348"/>
          </a:xfrm>
          <a:prstGeom prst="rect">
            <a:avLst/>
          </a:prstGeom>
        </p:spPr>
        <p:txBody>
          <a:bodyPr vert="horz" lIns="91440" tIns="45720" rIns="91440" bIns="45720" rtlCol="0"/>
          <a:lstStyle>
            <a:lvl1pPr algn="r">
              <a:defRPr sz="1200"/>
            </a:lvl1pPr>
          </a:lstStyle>
          <a:p>
            <a:pPr>
              <a:defRPr/>
            </a:pPr>
            <a:fld id="{4E9A4B1F-9E1A-425A-96C8-88795A37C2D3}" type="datetimeFigureOut">
              <a:rPr lang="en-US"/>
              <a:pPr>
                <a:defRPr/>
              </a:pPr>
              <a:t>11/30/2016</a:t>
            </a:fld>
            <a:endParaRPr lang="fr-CA"/>
          </a:p>
        </p:txBody>
      </p:sp>
      <p:sp>
        <p:nvSpPr>
          <p:cNvPr id="4" name="Footer Placeholder 3"/>
          <p:cNvSpPr>
            <a:spLocks noGrp="1"/>
          </p:cNvSpPr>
          <p:nvPr>
            <p:ph type="ftr" sz="quarter" idx="2"/>
          </p:nvPr>
        </p:nvSpPr>
        <p:spPr>
          <a:xfrm>
            <a:off x="0" y="8829547"/>
            <a:ext cx="2982714" cy="46534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7478" y="8829547"/>
            <a:ext cx="2982713" cy="465347"/>
          </a:xfrm>
          <a:prstGeom prst="rect">
            <a:avLst/>
          </a:prstGeom>
        </p:spPr>
        <p:txBody>
          <a:bodyPr vert="horz" lIns="91440" tIns="45720" rIns="91440" bIns="45720" rtlCol="0" anchor="b"/>
          <a:lstStyle>
            <a:lvl1pPr algn="r">
              <a:defRPr sz="1200"/>
            </a:lvl1pPr>
          </a:lstStyle>
          <a:p>
            <a:pPr>
              <a:defRPr/>
            </a:pPr>
            <a:fld id="{561A8EE6-1AC3-43C8-A3C1-BD1D2E8CA5BA}" type="slidenum">
              <a:rPr lang="en-US"/>
              <a:pPr>
                <a:defRPr/>
              </a:pPr>
              <a:t>‹#›</a:t>
            </a:fld>
            <a:endParaRPr lang="fr-CA"/>
          </a:p>
        </p:txBody>
      </p:sp>
    </p:spTree>
    <p:extLst>
      <p:ext uri="{BB962C8B-B14F-4D97-AF65-F5344CB8AC3E}">
        <p14:creationId xmlns:p14="http://schemas.microsoft.com/office/powerpoint/2010/main" val="2763326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82714" cy="4653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897478" y="0"/>
            <a:ext cx="2982713" cy="4653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16013" y="696913"/>
            <a:ext cx="4649787" cy="34861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7695" y="4415527"/>
            <a:ext cx="5506424" cy="41836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8829547"/>
            <a:ext cx="2982714" cy="46534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38919" name="Rectangle 7"/>
          <p:cNvSpPr>
            <a:spLocks noGrp="1" noChangeArrowheads="1"/>
          </p:cNvSpPr>
          <p:nvPr>
            <p:ph type="sldNum" sz="quarter" idx="5"/>
          </p:nvPr>
        </p:nvSpPr>
        <p:spPr bwMode="auto">
          <a:xfrm>
            <a:off x="3897478" y="8829547"/>
            <a:ext cx="2982713" cy="46534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BDCE422A-C3C5-4AD0-A8B9-C09FA15B0221}" type="slidenum">
              <a:rPr lang="en-US"/>
              <a:pPr>
                <a:defRPr/>
              </a:pPr>
              <a:t>‹#›</a:t>
            </a:fld>
            <a:endParaRPr lang="fr-CA"/>
          </a:p>
        </p:txBody>
      </p:sp>
    </p:spTree>
    <p:extLst>
      <p:ext uri="{BB962C8B-B14F-4D97-AF65-F5344CB8AC3E}">
        <p14:creationId xmlns:p14="http://schemas.microsoft.com/office/powerpoint/2010/main" val="171844051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endParaRPr lang="en-US"/>
          </a:p>
        </p:txBody>
      </p:sp>
      <p:sp>
        <p:nvSpPr>
          <p:cNvPr id="7172" name="Slide Number Placeholder 3"/>
          <p:cNvSpPr>
            <a:spLocks noGrp="1"/>
          </p:cNvSpPr>
          <p:nvPr>
            <p:ph type="sldNum" sz="quarter" idx="5"/>
          </p:nvPr>
        </p:nvSpPr>
        <p:spPr>
          <a:noFill/>
        </p:spPr>
        <p:txBody>
          <a:bodyPr/>
          <a:lstStyle/>
          <a:p>
            <a:fld id="{B232AEC6-3368-4E8C-81D1-10DEC420D1CD}" type="slidenum">
              <a:rPr lang="en-US" smtClean="0"/>
              <a:pPr/>
              <a:t>1</a:t>
            </a:fld>
            <a:endParaRPr lang="fr-CA"/>
          </a:p>
        </p:txBody>
      </p:sp>
    </p:spTree>
    <p:extLst>
      <p:ext uri="{BB962C8B-B14F-4D97-AF65-F5344CB8AC3E}">
        <p14:creationId xmlns:p14="http://schemas.microsoft.com/office/powerpoint/2010/main" val="715422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BDCE422A-C3C5-4AD0-A8B9-C09FA15B0221}" type="slidenum">
              <a:rPr lang="en-US" smtClean="0"/>
              <a:pPr>
                <a:defRPr/>
              </a:pPr>
              <a:t>2</a:t>
            </a:fld>
            <a:endParaRPr lang="fr-CA"/>
          </a:p>
        </p:txBody>
      </p:sp>
    </p:spTree>
    <p:extLst>
      <p:ext uri="{BB962C8B-B14F-4D97-AF65-F5344CB8AC3E}">
        <p14:creationId xmlns:p14="http://schemas.microsoft.com/office/powerpoint/2010/main" val="2268575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BDCE422A-C3C5-4AD0-A8B9-C09FA15B0221}" type="slidenum">
              <a:rPr lang="en-US" smtClean="0"/>
              <a:pPr>
                <a:defRPr/>
              </a:pPr>
              <a:t>3</a:t>
            </a:fld>
            <a:endParaRPr lang="fr-CA"/>
          </a:p>
        </p:txBody>
      </p:sp>
    </p:spTree>
    <p:extLst>
      <p:ext uri="{BB962C8B-B14F-4D97-AF65-F5344CB8AC3E}">
        <p14:creationId xmlns:p14="http://schemas.microsoft.com/office/powerpoint/2010/main" val="2286999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pPr>
              <a:defRPr/>
            </a:pPr>
            <a:fld id="{BDCE422A-C3C5-4AD0-A8B9-C09FA15B0221}" type="slidenum">
              <a:rPr lang="en-US" smtClean="0"/>
              <a:pPr>
                <a:defRPr/>
              </a:pPr>
              <a:t>4</a:t>
            </a:fld>
            <a:endParaRPr lang="fr-CA"/>
          </a:p>
        </p:txBody>
      </p:sp>
    </p:spTree>
    <p:extLst>
      <p:ext uri="{BB962C8B-B14F-4D97-AF65-F5344CB8AC3E}">
        <p14:creationId xmlns:p14="http://schemas.microsoft.com/office/powerpoint/2010/main" val="243531100"/>
      </p:ext>
    </p:extLst>
  </p:cSld>
  <p:clrMapOvr>
    <a:masterClrMapping/>
  </p:clrMapOvr>
</p:notes>
</file>

<file path=ppt/slideLayouts/_rels/slideLayout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6" Type="http://schemas.microsoft.com/office/2007/relationships/hdphoto" Target="../media/hdphoto2.wdp"/><Relationship Id="rId5" Type="http://schemas.openxmlformats.org/officeDocument/2006/relationships/image" Target="../media/image4.jpeg"/><Relationship Id="rId10" Type="http://schemas.openxmlformats.org/officeDocument/2006/relationships/image" Target="../media/image1.png"/><Relationship Id="rId4" Type="http://schemas.microsoft.com/office/2007/relationships/hdphoto" Target="../media/hdphoto1.wdp"/><Relationship Id="rId9"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492" name="Rectangle 12"/>
          <p:cNvSpPr>
            <a:spLocks noGrp="1" noChangeArrowheads="1"/>
          </p:cNvSpPr>
          <p:nvPr>
            <p:ph type="ctrTitle"/>
          </p:nvPr>
        </p:nvSpPr>
        <p:spPr>
          <a:xfrm>
            <a:off x="685800" y="1828800"/>
            <a:ext cx="7772400" cy="1143000"/>
          </a:xfrm>
        </p:spPr>
        <p:txBody>
          <a:bodyPr anchor="ctr"/>
          <a:lstStyle>
            <a:lvl1pPr>
              <a:defRPr>
                <a:solidFill>
                  <a:srgbClr val="008000"/>
                </a:solidFill>
              </a:defRPr>
            </a:lvl1pPr>
          </a:lstStyle>
          <a:p>
            <a:r>
              <a:rPr lang="en-US" dirty="0"/>
              <a:t>Click to edit Master title style</a:t>
            </a:r>
          </a:p>
        </p:txBody>
      </p:sp>
      <p:sp>
        <p:nvSpPr>
          <p:cNvPr id="20493" name="Rectangle 13"/>
          <p:cNvSpPr>
            <a:spLocks noGrp="1" noChangeArrowheads="1"/>
          </p:cNvSpPr>
          <p:nvPr>
            <p:ph type="subTitle" idx="1"/>
          </p:nvPr>
        </p:nvSpPr>
        <p:spPr>
          <a:xfrm>
            <a:off x="1371600" y="3886200"/>
            <a:ext cx="6400800" cy="1752600"/>
          </a:xfrm>
        </p:spPr>
        <p:txBody>
          <a:bodyPr anchor="ctr"/>
          <a:lstStyle>
            <a:lvl1pPr marL="0" indent="0" algn="ctr">
              <a:buFont typeface="Wingdings" pitchFamily="2" charset="2"/>
              <a:buNone/>
              <a:defRPr>
                <a:solidFill>
                  <a:schemeClr val="tx1">
                    <a:lumMod val="65000"/>
                    <a:lumOff val="35000"/>
                  </a:schemeClr>
                </a:solidFill>
              </a:defRPr>
            </a:lvl1pPr>
          </a:lstStyle>
          <a:p>
            <a:r>
              <a:rPr lang="en-US" dirty="0"/>
              <a:t>Click to edit Master subtitle style</a:t>
            </a:r>
          </a:p>
        </p:txBody>
      </p:sp>
      <p:pic>
        <p:nvPicPr>
          <p:cNvPr id="2" name="Picture 1"/>
          <p:cNvPicPr>
            <a:picLocks noChangeAspect="1"/>
          </p:cNvPicPr>
          <p:nvPr userDrawn="1"/>
        </p:nvPicPr>
        <p:blipFill>
          <a:blip r:embed="rId2" cstate="print"/>
          <a:stretch>
            <a:fillRect/>
          </a:stretch>
        </p:blipFill>
        <p:spPr>
          <a:xfrm>
            <a:off x="381000" y="73273"/>
            <a:ext cx="2286000" cy="761024"/>
          </a:xfrm>
          <a:prstGeom prst="rect">
            <a:avLst/>
          </a:prstGeom>
        </p:spPr>
      </p:pic>
      <p:pic>
        <p:nvPicPr>
          <p:cNvPr id="13" name="Picture 12" descr="kinh te vietnam 3.jpg"/>
          <p:cNvPicPr>
            <a:picLocks noChangeAspect="1"/>
          </p:cNvPicPr>
          <p:nvPr userDrawn="1"/>
        </p:nvPicPr>
        <p:blipFill rotWithShape="1">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r="14054"/>
          <a:stretch/>
        </p:blipFill>
        <p:spPr>
          <a:xfrm>
            <a:off x="6637541" y="15581"/>
            <a:ext cx="1250762" cy="921257"/>
          </a:xfrm>
          <a:prstGeom prst="rect">
            <a:avLst/>
          </a:prstGeom>
        </p:spPr>
      </p:pic>
      <p:pic>
        <p:nvPicPr>
          <p:cNvPr id="21" name="Picture 20" descr="aaf9b43dbf-1-aa-a.jpg"/>
          <p:cNvPicPr>
            <a:picLocks noChangeAspect="1"/>
          </p:cNvPicPr>
          <p:nvPr userDrawn="1"/>
        </p:nvPicPr>
        <p:blipFill>
          <a:blip r:embed="rId5" cstate="print">
            <a:extLst>
              <a:ext uri="{BEBA8EAE-BF5A-486C-A8C5-ECC9F3942E4B}">
                <a14:imgProps xmlns:a14="http://schemas.microsoft.com/office/drawing/2010/main">
                  <a14:imgLayer r:embed="rId6">
                    <a14:imgEffect>
                      <a14:colorTemperature colorTemp="4700"/>
                    </a14:imgEffect>
                  </a14:imgLayer>
                </a14:imgProps>
              </a:ext>
              <a:ext uri="{28A0092B-C50C-407E-A947-70E740481C1C}">
                <a14:useLocalDpi xmlns:a14="http://schemas.microsoft.com/office/drawing/2010/main" val="0"/>
              </a:ext>
            </a:extLst>
          </a:blip>
          <a:stretch>
            <a:fillRect/>
          </a:stretch>
        </p:blipFill>
        <p:spPr>
          <a:xfrm>
            <a:off x="7893538" y="0"/>
            <a:ext cx="1250462" cy="939235"/>
          </a:xfrm>
          <a:prstGeom prst="rect">
            <a:avLst/>
          </a:prstGeom>
        </p:spPr>
      </p:pic>
      <p:pic>
        <p:nvPicPr>
          <p:cNvPr id="23" name="Picture 22" descr="vietnam-city-saigon-river-evening-world-web.jpg"/>
          <p:cNvPicPr>
            <a:picLocks noChangeAspect="1"/>
          </p:cNvPicPr>
          <p:nvPr userDrawn="1"/>
        </p:nvPicPr>
        <p:blipFill rotWithShape="1">
          <a:blip r:embed="rId7" cstate="print">
            <a:extLst>
              <a:ext uri="{BEBA8EAE-BF5A-486C-A8C5-ECC9F3942E4B}">
                <a14:imgProps xmlns:a14="http://schemas.microsoft.com/office/drawing/2010/main">
                  <a14:imgLayer r:embed="rId8">
                    <a14:imgEffect>
                      <a14:colorTemperature colorTemp="4700"/>
                    </a14:imgEffect>
                  </a14:imgLayer>
                </a14:imgProps>
              </a:ext>
              <a:ext uri="{28A0092B-C50C-407E-A947-70E740481C1C}">
                <a14:useLocalDpi xmlns:a14="http://schemas.microsoft.com/office/drawing/2010/main" val="0"/>
              </a:ext>
            </a:extLst>
          </a:blip>
          <a:srcRect t="13468" b="18522"/>
          <a:stretch/>
        </p:blipFill>
        <p:spPr>
          <a:xfrm>
            <a:off x="3105622" y="0"/>
            <a:ext cx="2206362" cy="937846"/>
          </a:xfrm>
          <a:prstGeom prst="rect">
            <a:avLst/>
          </a:prstGeom>
        </p:spPr>
      </p:pic>
      <p:pic>
        <p:nvPicPr>
          <p:cNvPr id="26" name="Picture 25" descr="loi nhuan ngan hang 2.jpg"/>
          <p:cNvPicPr>
            <a:picLocks noChangeAspect="1"/>
          </p:cNvPicPr>
          <p:nvPr userDrawn="1"/>
        </p:nvPicPr>
        <p:blipFill rotWithShape="1">
          <a:blip r:embed="rId9" cstate="print">
            <a:extLst>
              <a:ext uri="{28A0092B-C50C-407E-A947-70E740481C1C}">
                <a14:useLocalDpi xmlns:a14="http://schemas.microsoft.com/office/drawing/2010/main" val="0"/>
              </a:ext>
            </a:extLst>
          </a:blip>
          <a:srcRect r="12587" b="170"/>
          <a:stretch/>
        </p:blipFill>
        <p:spPr>
          <a:xfrm>
            <a:off x="5317718" y="0"/>
            <a:ext cx="1313774" cy="936246"/>
          </a:xfrm>
          <a:prstGeom prst="rect">
            <a:avLst/>
          </a:prstGeom>
        </p:spPr>
      </p:pic>
      <p:sp>
        <p:nvSpPr>
          <p:cNvPr id="31" name="Rectangle 30"/>
          <p:cNvSpPr/>
          <p:nvPr userDrawn="1"/>
        </p:nvSpPr>
        <p:spPr bwMode="auto">
          <a:xfrm>
            <a:off x="0" y="955195"/>
            <a:ext cx="9144000" cy="45719"/>
          </a:xfrm>
          <a:prstGeom prst="rect">
            <a:avLst/>
          </a:prstGeom>
          <a:solidFill>
            <a:srgbClr val="00660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8000"/>
              </a:solidFill>
              <a:effectLst/>
              <a:latin typeface="Tahoma" pitchFamily="34" charset="0"/>
            </a:endParaRPr>
          </a:p>
        </p:txBody>
      </p:sp>
      <p:sp>
        <p:nvSpPr>
          <p:cNvPr id="15"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16"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pic>
        <p:nvPicPr>
          <p:cNvPr id="22" name="Picture 21"/>
          <p:cNvPicPr>
            <a:picLocks noChangeAspect="1"/>
          </p:cNvPicPr>
          <p:nvPr userDrawn="1"/>
        </p:nvPicPr>
        <p:blipFill>
          <a:blip r:embed="rId10" cstate="print"/>
          <a:stretch>
            <a:fillRect/>
          </a:stretch>
        </p:blipFill>
        <p:spPr>
          <a:xfrm flipV="1">
            <a:off x="0" y="6553199"/>
            <a:ext cx="9144000" cy="304811"/>
          </a:xfrm>
          <a:prstGeom prst="rect">
            <a:avLst/>
          </a:prstGeom>
        </p:spPr>
      </p:pic>
      <p:sp>
        <p:nvSpPr>
          <p:cNvPr id="25" name="Rectangle 12"/>
          <p:cNvSpPr txBox="1">
            <a:spLocks noChangeArrowheads="1"/>
          </p:cNvSpPr>
          <p:nvPr userDrawn="1"/>
        </p:nvSpPr>
        <p:spPr bwMode="auto">
          <a:xfrm>
            <a:off x="3429000" y="6412860"/>
            <a:ext cx="54102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8000"/>
                </a:solidFill>
                <a:latin typeface="Arial"/>
                <a:ea typeface="+mj-ea"/>
                <a:cs typeface="Arial"/>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a:lstStyle>
          <a:p>
            <a:pPr algn="r"/>
            <a:r>
              <a:rPr lang="en-US" sz="1100" dirty="0">
                <a:solidFill>
                  <a:srgbClr val="FFFFFF"/>
                </a:solidFill>
              </a:rPr>
              <a:t>www.rta.vn</a:t>
            </a:r>
            <a:r>
              <a:rPr dirty="0" smtClean="0"/>
              <a:t> </a:t>
            </a:r>
          </a:p>
        </p:txBody>
      </p:sp>
      <p:sp>
        <p:nvSpPr>
          <p:cNvPr id="27" name="Rectangle 12"/>
          <p:cNvSpPr txBox="1">
            <a:spLocks noChangeArrowheads="1"/>
          </p:cNvSpPr>
          <p:nvPr userDrawn="1"/>
        </p:nvSpPr>
        <p:spPr bwMode="auto">
          <a:xfrm>
            <a:off x="228600" y="6419614"/>
            <a:ext cx="2070229"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8000"/>
                </a:solidFill>
                <a:latin typeface="Arial"/>
                <a:ea typeface="+mj-ea"/>
                <a:cs typeface="Arial"/>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a:lstStyle>
          <a:p>
            <a:pPr algn="l"/>
            <a:r>
              <a:rPr lang="en-US" sz="1100" dirty="0">
                <a:solidFill>
                  <a:schemeClr val="bg1">
                    <a:lumMod val="85000"/>
                  </a:schemeClr>
                </a:solidFill>
              </a:rPr>
              <a:t>Real-Time Analytics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67A7367-B71F-4A00-B5B0-9270EE156749}"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7175" y="304800"/>
            <a:ext cx="1947863" cy="58277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04800"/>
            <a:ext cx="5692775" cy="58277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F16B6C-EA62-48A9-9A17-704C6FE0CDFA}"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rgbClr val="006600"/>
              </a:buClr>
              <a:buFont typeface="Wingdings" charset="2"/>
              <a:buChar char="n"/>
              <a:defRPr/>
            </a:lvl1pPr>
            <a:lvl2pPr>
              <a:buClr>
                <a:srgbClr val="006600"/>
              </a:buClr>
              <a:defRPr/>
            </a:lvl2pPr>
            <a:lvl3pPr>
              <a:buClr>
                <a:srgbClr val="006600"/>
              </a:buClr>
              <a:defRPr/>
            </a:lvl3pPr>
            <a:lvl4pPr>
              <a:buClr>
                <a:srgbClr val="006600"/>
              </a:buClr>
              <a:defRPr/>
            </a:lvl4pPr>
            <a:lvl5pPr>
              <a:buClr>
                <a:srgbClr val="0066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xfrm>
            <a:off x="8229600" y="6524035"/>
            <a:ext cx="609600" cy="299156"/>
          </a:xfrm>
          <a:ln/>
        </p:spPr>
        <p:txBody>
          <a:bodyPr/>
          <a:lstStyle>
            <a:lvl1pPr>
              <a:defRPr/>
            </a:lvl1pPr>
          </a:lstStyle>
          <a:p>
            <a:pPr>
              <a:defRPr/>
            </a:pPr>
            <a:fld id="{4C1CC371-FE3C-4739-8BCB-47CB61B78F46}"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ECCC68F3-C69F-47B7-A6F5-54ACB99D1CDC}" type="slidenum">
              <a:rPr lang="en-US"/>
              <a:pPr>
                <a:defRPr/>
              </a:pPr>
              <a:t>‹#›</a:t>
            </a:fld>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p:cNvSpPr>
            <a:spLocks noGrp="1"/>
          </p:cNvSpPr>
          <p:nvPr>
            <p:ph sz="half" idx="1"/>
          </p:nvPr>
        </p:nvSpPr>
        <p:spPr>
          <a:xfrm>
            <a:off x="762000"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8100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811E980-1EAD-4232-831D-25DB687B09B0}"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ECA7006-0882-4328-9585-8FD4682C8662}"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24EFFE0-C620-4A3A-A779-BE3352D3D04B}"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C3FC6E1-6D24-4C64-9044-FB8299A8E4CA}"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F2A5347-9B67-4AE0-AC78-5BD716CC4A37}"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FD1C5C6-AC29-48B7-9645-89FDFC24BF5F}"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6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dirty="0"/>
          </a:p>
        </p:txBody>
      </p:sp>
      <p:sp>
        <p:nvSpPr>
          <p:cNvPr id="1946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dirty="0"/>
          </a:p>
        </p:txBody>
      </p:sp>
      <p:pic>
        <p:nvPicPr>
          <p:cNvPr id="16" name="Picture 15"/>
          <p:cNvPicPr>
            <a:picLocks noChangeAspect="1"/>
          </p:cNvPicPr>
          <p:nvPr userDrawn="1"/>
        </p:nvPicPr>
        <p:blipFill>
          <a:blip r:embed="rId13" cstate="print"/>
          <a:stretch>
            <a:fillRect/>
          </a:stretch>
        </p:blipFill>
        <p:spPr>
          <a:xfrm flipV="1">
            <a:off x="0" y="6553199"/>
            <a:ext cx="9144000" cy="304811"/>
          </a:xfrm>
          <a:prstGeom prst="rect">
            <a:avLst/>
          </a:prstGeom>
        </p:spPr>
      </p:pic>
      <p:sp>
        <p:nvSpPr>
          <p:cNvPr id="1026" name="Rectangle 9"/>
          <p:cNvSpPr>
            <a:spLocks noGrp="1" noChangeArrowheads="1"/>
          </p:cNvSpPr>
          <p:nvPr>
            <p:ph type="title"/>
          </p:nvPr>
        </p:nvSpPr>
        <p:spPr bwMode="auto">
          <a:xfrm>
            <a:off x="762000" y="304800"/>
            <a:ext cx="7793038"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10"/>
          <p:cNvSpPr>
            <a:spLocks noGrp="1" noChangeArrowheads="1"/>
          </p:cNvSpPr>
          <p:nvPr>
            <p:ph type="body" idx="1"/>
          </p:nvPr>
        </p:nvSpPr>
        <p:spPr bwMode="auto">
          <a:xfrm>
            <a:off x="762000" y="1524000"/>
            <a:ext cx="7772400" cy="4608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33" name="Straight Connector 8"/>
          <p:cNvCxnSpPr>
            <a:cxnSpLocks noChangeShapeType="1"/>
          </p:cNvCxnSpPr>
          <p:nvPr userDrawn="1"/>
        </p:nvCxnSpPr>
        <p:spPr bwMode="auto">
          <a:xfrm>
            <a:off x="228600" y="1371600"/>
            <a:ext cx="8686800" cy="0"/>
          </a:xfrm>
          <a:prstGeom prst="line">
            <a:avLst/>
          </a:prstGeom>
          <a:noFill/>
          <a:ln w="19050" algn="ctr">
            <a:solidFill>
              <a:srgbClr val="006600"/>
            </a:solidFill>
            <a:round/>
            <a:headEnd/>
            <a:tailEnd/>
          </a:ln>
        </p:spPr>
      </p:cxnSp>
      <p:sp>
        <p:nvSpPr>
          <p:cNvPr id="9" name="Rectangle 12"/>
          <p:cNvSpPr txBox="1">
            <a:spLocks noChangeArrowheads="1"/>
          </p:cNvSpPr>
          <p:nvPr userDrawn="1"/>
        </p:nvSpPr>
        <p:spPr bwMode="auto">
          <a:xfrm>
            <a:off x="3429000" y="6412860"/>
            <a:ext cx="4965829"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8000"/>
                </a:solidFill>
                <a:latin typeface="Arial"/>
                <a:ea typeface="+mj-ea"/>
                <a:cs typeface="Arial"/>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a:lstStyle>
          <a:p>
            <a:pPr algn="r"/>
            <a:r>
              <a:rPr lang="en-US" sz="1100" dirty="0">
                <a:solidFill>
                  <a:srgbClr val="FFFFFF"/>
                </a:solidFill>
              </a:rPr>
              <a:t>www.rta.vn</a:t>
            </a:r>
            <a:r>
              <a:rPr dirty="0" smtClean="0"/>
              <a:t> </a:t>
            </a:r>
          </a:p>
        </p:txBody>
      </p:sp>
      <p:sp>
        <p:nvSpPr>
          <p:cNvPr id="19" name="Rectangle 12"/>
          <p:cNvSpPr txBox="1">
            <a:spLocks noChangeArrowheads="1"/>
          </p:cNvSpPr>
          <p:nvPr userDrawn="1"/>
        </p:nvSpPr>
        <p:spPr bwMode="auto">
          <a:xfrm>
            <a:off x="228600" y="6419614"/>
            <a:ext cx="2070229"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8000"/>
                </a:solidFill>
                <a:latin typeface="Arial"/>
                <a:ea typeface="+mj-ea"/>
                <a:cs typeface="Arial"/>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a:lstStyle>
          <a:p>
            <a:pPr algn="l"/>
            <a:r>
              <a:rPr lang="en-US" sz="1100" dirty="0">
                <a:solidFill>
                  <a:schemeClr val="bg1">
                    <a:lumMod val="85000"/>
                  </a:schemeClr>
                </a:solidFill>
              </a:rPr>
              <a:t>Real-Time Analytics</a:t>
            </a:r>
          </a:p>
        </p:txBody>
      </p:sp>
      <p:sp>
        <p:nvSpPr>
          <p:cNvPr id="11" name="Rectangle 12"/>
          <p:cNvSpPr txBox="1">
            <a:spLocks noChangeArrowheads="1"/>
          </p:cNvSpPr>
          <p:nvPr userDrawn="1"/>
        </p:nvSpPr>
        <p:spPr bwMode="auto">
          <a:xfrm>
            <a:off x="8296603" y="6477000"/>
            <a:ext cx="317629" cy="3930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rgbClr val="008000"/>
                </a:solidFill>
                <a:latin typeface="Arial"/>
                <a:ea typeface="+mj-ea"/>
                <a:cs typeface="Arial"/>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a:lstStyle>
          <a:p>
            <a:pPr algn="r"/>
            <a:r>
              <a:rPr lang="en-US" sz="1100" dirty="0">
                <a:solidFill>
                  <a:srgbClr val="FFFFFF"/>
                </a:solidFill>
              </a:rPr>
              <a:t>|</a:t>
            </a:r>
          </a:p>
        </p:txBody>
      </p:sp>
      <p:sp>
        <p:nvSpPr>
          <p:cNvPr id="19469" name="Rectangle 13"/>
          <p:cNvSpPr>
            <a:spLocks noGrp="1" noChangeArrowheads="1"/>
          </p:cNvSpPr>
          <p:nvPr>
            <p:ph type="sldNum" sz="quarter" idx="4"/>
          </p:nvPr>
        </p:nvSpPr>
        <p:spPr bwMode="auto">
          <a:xfrm>
            <a:off x="8382000" y="6486070"/>
            <a:ext cx="533400" cy="33302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50" b="1">
                <a:solidFill>
                  <a:schemeClr val="bg1"/>
                </a:solidFill>
              </a:defRPr>
            </a:lvl1pPr>
          </a:lstStyle>
          <a:p>
            <a:pPr>
              <a:defRPr/>
            </a:pPr>
            <a:fld id="{824F2890-BD1A-4E0A-931F-992838180C6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8"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ransition>
    <p:fade/>
  </p:transition>
  <p:hf hdr="0" ftr="0" dt="0"/>
  <p:txStyles>
    <p:titleStyle>
      <a:lvl1pPr algn="ctr" rtl="0" eaLnBrk="0" fontAlgn="base" hangingPunct="0">
        <a:spcBef>
          <a:spcPct val="0"/>
        </a:spcBef>
        <a:spcAft>
          <a:spcPct val="0"/>
        </a:spcAft>
        <a:defRPr sz="3200" b="1">
          <a:solidFill>
            <a:srgbClr val="008000"/>
          </a:solidFill>
          <a:latin typeface="Arial"/>
          <a:ea typeface="+mj-ea"/>
          <a:cs typeface="Arial"/>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lr>
          <a:srgbClr val="008000"/>
        </a:buClr>
        <a:buSzPct val="60000"/>
        <a:buFont typeface="Wingdings" pitchFamily="2" charset="2"/>
        <a:buChar char="n"/>
        <a:defRPr sz="2800">
          <a:solidFill>
            <a:schemeClr val="tx1"/>
          </a:solidFill>
          <a:latin typeface="+mj-lt"/>
          <a:ea typeface="+mn-ea"/>
          <a:cs typeface="Arial"/>
        </a:defRPr>
      </a:lvl1pPr>
      <a:lvl2pPr marL="742950" indent="-285750" algn="l" rtl="0" eaLnBrk="0" fontAlgn="base" hangingPunct="0">
        <a:spcBef>
          <a:spcPct val="20000"/>
        </a:spcBef>
        <a:spcAft>
          <a:spcPct val="0"/>
        </a:spcAft>
        <a:buClr>
          <a:srgbClr val="008000"/>
        </a:buClr>
        <a:buSzPct val="55000"/>
        <a:buFont typeface="Wingdings" pitchFamily="2" charset="2"/>
        <a:buChar char="n"/>
        <a:defRPr sz="2400">
          <a:solidFill>
            <a:schemeClr val="tx1"/>
          </a:solidFill>
          <a:latin typeface="+mj-lt"/>
          <a:cs typeface="Arial"/>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400">
          <a:solidFill>
            <a:schemeClr val="tx1"/>
          </a:solidFill>
          <a:latin typeface="+mj-lt"/>
          <a:cs typeface="Arial"/>
        </a:defRPr>
      </a:lvl3pPr>
      <a:lvl4pPr marL="1600200" indent="-228600" algn="l" rtl="0" eaLnBrk="0" fontAlgn="base" hangingPunct="0">
        <a:spcBef>
          <a:spcPct val="20000"/>
        </a:spcBef>
        <a:spcAft>
          <a:spcPct val="0"/>
        </a:spcAft>
        <a:buClr>
          <a:srgbClr val="008000"/>
        </a:buClr>
        <a:buSzPct val="55000"/>
        <a:buFont typeface="Wingdings" pitchFamily="2" charset="2"/>
        <a:buChar char="n"/>
        <a:defRPr sz="2000">
          <a:solidFill>
            <a:schemeClr val="tx1"/>
          </a:solidFill>
          <a:latin typeface="+mj-lt"/>
          <a:cs typeface="Arial"/>
        </a:defRPr>
      </a:lvl4pPr>
      <a:lvl5pPr marL="20574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j-lt"/>
          <a:cs typeface="Arial"/>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2"/>
          <p:cNvSpPr>
            <a:spLocks noChangeArrowheads="1"/>
          </p:cNvSpPr>
          <p:nvPr/>
        </p:nvSpPr>
        <p:spPr bwMode="auto">
          <a:xfrm>
            <a:off x="803031" y="2227494"/>
            <a:ext cx="7772400" cy="3962400"/>
          </a:xfrm>
          <a:prstGeom prst="rect">
            <a:avLst/>
          </a:prstGeom>
          <a:noFill/>
          <a:ln w="9525">
            <a:noFill/>
            <a:miter lim="800000"/>
            <a:headEnd/>
            <a:tailEnd/>
          </a:ln>
        </p:spPr>
        <p:txBody>
          <a:bodyPr anchor="ctr"/>
          <a:lstStyle/>
          <a:p>
            <a:pPr algn="ctr"/>
            <a:endParaRPr lang="en-US" b="1">
              <a:solidFill>
                <a:schemeClr val="tx2"/>
              </a:solidFill>
              <a:latin typeface="Arial" charset="0"/>
            </a:endParaRPr>
          </a:p>
        </p:txBody>
      </p:sp>
      <p:sp>
        <p:nvSpPr>
          <p:cNvPr id="3076" name="Rectangle 3"/>
          <p:cNvSpPr>
            <a:spLocks noChangeArrowheads="1"/>
          </p:cNvSpPr>
          <p:nvPr/>
        </p:nvSpPr>
        <p:spPr bwMode="auto">
          <a:xfrm>
            <a:off x="1371600" y="6019800"/>
            <a:ext cx="6400800" cy="533400"/>
          </a:xfrm>
          <a:prstGeom prst="rect">
            <a:avLst/>
          </a:prstGeom>
          <a:noFill/>
          <a:ln w="9525">
            <a:noFill/>
            <a:miter lim="800000"/>
            <a:headEnd/>
            <a:tailEnd/>
          </a:ln>
        </p:spPr>
        <p:txBody>
          <a:bodyPr/>
          <a:lstStyle/>
          <a:p>
            <a:pPr algn="ctr">
              <a:spcBef>
                <a:spcPct val="20000"/>
              </a:spcBef>
              <a:buClr>
                <a:srgbClr val="CC3300"/>
              </a:buClr>
              <a:buSzPct val="60000"/>
              <a:buFont typeface="Wingdings" pitchFamily="2" charset="2"/>
              <a:buNone/>
            </a:pPr>
            <a:endParaRPr lang="en-US" sz="1800" b="1">
              <a:solidFill>
                <a:schemeClr val="tx2"/>
              </a:solidFill>
              <a:latin typeface="Arial" charset="0"/>
            </a:endParaRPr>
          </a:p>
        </p:txBody>
      </p:sp>
      <p:sp>
        <p:nvSpPr>
          <p:cNvPr id="3077" name="Rectangle 4"/>
          <p:cNvSpPr>
            <a:spLocks noChangeArrowheads="1"/>
          </p:cNvSpPr>
          <p:nvPr/>
        </p:nvSpPr>
        <p:spPr bwMode="auto">
          <a:xfrm>
            <a:off x="685800" y="1752600"/>
            <a:ext cx="7924800" cy="769938"/>
          </a:xfrm>
          <a:prstGeom prst="rect">
            <a:avLst/>
          </a:prstGeom>
          <a:noFill/>
          <a:ln w="9525">
            <a:noFill/>
            <a:miter lim="800000"/>
            <a:headEnd/>
            <a:tailEnd/>
          </a:ln>
        </p:spPr>
        <p:txBody>
          <a:bodyPr>
            <a:spAutoFit/>
          </a:bodyPr>
          <a:lstStyle/>
          <a:p>
            <a:pPr algn="ctr"/>
            <a:r>
              <a:t/>
            </a:r>
            <a:br/>
            <a:endParaRPr lang="fr-CA"/>
          </a:p>
        </p:txBody>
      </p:sp>
      <p:sp>
        <p:nvSpPr>
          <p:cNvPr id="6" name="Title 5"/>
          <p:cNvSpPr>
            <a:spLocks noGrp="1"/>
          </p:cNvSpPr>
          <p:nvPr>
            <p:ph type="ctrTitle"/>
          </p:nvPr>
        </p:nvSpPr>
        <p:spPr>
          <a:xfrm>
            <a:off x="323225" y="1524000"/>
            <a:ext cx="8572500" cy="2590800"/>
          </a:xfrm>
        </p:spPr>
        <p:txBody>
          <a:bodyPr/>
          <a:lstStyle/>
          <a:p>
            <a:pPr>
              <a:spcBef>
                <a:spcPts val="600"/>
              </a:spcBef>
              <a:spcAft>
                <a:spcPts val="600"/>
              </a:spcAft>
            </a:pPr>
            <a:r>
              <a:rPr lang="en-US" sz="3600" dirty="0" smtClean="0">
                <a:latin typeface="+mn-lt"/>
              </a:rPr>
              <a:t>ATELIER DE SYNTHÈSE SUR LES DONNÉES OUVERTES</a:t>
            </a:r>
            <a:r>
              <a:rPr dirty="0"/>
              <a:t/>
            </a:r>
            <a:br>
              <a:rPr dirty="0"/>
            </a:br>
            <a:r>
              <a:rPr dirty="0"/>
              <a:t/>
            </a:r>
            <a:br>
              <a:rPr dirty="0"/>
            </a:br>
            <a:r>
              <a:rPr lang="en-US" sz="2700" dirty="0" smtClean="0">
                <a:latin typeface="+mn-lt"/>
              </a:rPr>
              <a:t>ENQUÊTES DU COMITÉ ÉCONOMIQUE DE L’ASSEMBLÉE NATIONALE AUPRÈS DES PETITES ET MOYENNES ENTREPRISES, VIETNAM</a:t>
            </a:r>
            <a:endParaRPr lang="fr-CA" sz="2700" u="sng" dirty="0">
              <a:latin typeface="+mn-lt"/>
            </a:endParaRPr>
          </a:p>
        </p:txBody>
      </p:sp>
      <p:sp>
        <p:nvSpPr>
          <p:cNvPr id="3" name="TextBox 2"/>
          <p:cNvSpPr txBox="1"/>
          <p:nvPr/>
        </p:nvSpPr>
        <p:spPr>
          <a:xfrm>
            <a:off x="6434667" y="287867"/>
            <a:ext cx="184666" cy="461665"/>
          </a:xfrm>
          <a:prstGeom prst="rect">
            <a:avLst/>
          </a:prstGeom>
          <a:noFill/>
        </p:spPr>
        <p:txBody>
          <a:bodyPr wrap="none" rtlCol="0">
            <a:spAutoFit/>
          </a:bodyPr>
          <a:lstStyle/>
          <a:p>
            <a:endParaRPr lang="en-US" dirty="0"/>
          </a:p>
        </p:txBody>
      </p:sp>
      <p:sp>
        <p:nvSpPr>
          <p:cNvPr id="9" name="Subtitle 6"/>
          <p:cNvSpPr>
            <a:spLocks noGrp="1"/>
          </p:cNvSpPr>
          <p:nvPr/>
        </p:nvSpPr>
        <p:spPr bwMode="auto">
          <a:xfrm>
            <a:off x="285750" y="6019800"/>
            <a:ext cx="8572500" cy="495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Clr>
                <a:srgbClr val="008000"/>
              </a:buClr>
              <a:buSzPct val="60000"/>
              <a:buFont typeface="Wingdings" pitchFamily="2" charset="2"/>
              <a:buNone/>
              <a:defRPr sz="2800">
                <a:solidFill>
                  <a:schemeClr val="tx1">
                    <a:lumMod val="65000"/>
                    <a:lumOff val="35000"/>
                  </a:schemeClr>
                </a:solidFill>
                <a:latin typeface="Arial"/>
                <a:ea typeface="+mn-ea"/>
                <a:cs typeface="Arial"/>
              </a:defRPr>
            </a:lvl1pPr>
            <a:lvl2pPr marL="742950" indent="-285750" algn="l" rtl="0" eaLnBrk="0" fontAlgn="base" hangingPunct="0">
              <a:spcBef>
                <a:spcPct val="20000"/>
              </a:spcBef>
              <a:spcAft>
                <a:spcPct val="0"/>
              </a:spcAft>
              <a:buClr>
                <a:srgbClr val="008000"/>
              </a:buClr>
              <a:buSzPct val="55000"/>
              <a:buFont typeface="Wingdings" pitchFamily="2" charset="2"/>
              <a:buChar char="n"/>
              <a:defRPr sz="2400">
                <a:solidFill>
                  <a:schemeClr val="tx1"/>
                </a:solidFill>
                <a:latin typeface="Arial"/>
                <a:cs typeface="Arial"/>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400">
                <a:solidFill>
                  <a:schemeClr val="tx1"/>
                </a:solidFill>
                <a:latin typeface="Arial"/>
                <a:cs typeface="Arial"/>
              </a:defRPr>
            </a:lvl3pPr>
            <a:lvl4pPr marL="1600200" indent="-228600" algn="l" rtl="0" eaLnBrk="0" fontAlgn="base" hangingPunct="0">
              <a:spcBef>
                <a:spcPct val="20000"/>
              </a:spcBef>
              <a:spcAft>
                <a:spcPct val="0"/>
              </a:spcAft>
              <a:buClr>
                <a:srgbClr val="008000"/>
              </a:buClr>
              <a:buSzPct val="55000"/>
              <a:buFont typeface="Wingdings" pitchFamily="2" charset="2"/>
              <a:buChar char="n"/>
              <a:defRPr sz="2000">
                <a:solidFill>
                  <a:schemeClr val="tx1"/>
                </a:solidFill>
                <a:latin typeface="Arial"/>
                <a:cs typeface="Arial"/>
              </a:defRPr>
            </a:lvl4pPr>
            <a:lvl5pPr marL="20574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Arial"/>
                <a:cs typeface="Arial"/>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r>
              <a:rPr lang="en-CA" sz="1800" b="1" dirty="0"/>
              <a:t>Ottawa, Canada, 1</a:t>
            </a:r>
            <a:r>
              <a:rPr lang="en-CA" sz="1800" b="1" baseline="30000" dirty="0"/>
              <a:t>er</a:t>
            </a:r>
            <a:r>
              <a:rPr lang="en-CA" sz="1800" b="1" dirty="0"/>
              <a:t> et 2 décembre 2016</a:t>
            </a:r>
            <a:r>
              <a:rPr dirty="0" smtClean="0"/>
              <a:t> </a:t>
            </a:r>
            <a:endParaRPr lang="fr-CA" sz="1800" b="1" dirty="0">
              <a:latin typeface="+mj-lt"/>
            </a:endParaRPr>
          </a:p>
        </p:txBody>
      </p:sp>
      <p:sp>
        <p:nvSpPr>
          <p:cNvPr id="8" name="Subtitle 6"/>
          <p:cNvSpPr>
            <a:spLocks noGrp="1"/>
          </p:cNvSpPr>
          <p:nvPr/>
        </p:nvSpPr>
        <p:spPr bwMode="auto">
          <a:xfrm>
            <a:off x="38100" y="4029752"/>
            <a:ext cx="8572500" cy="130424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Clr>
                <a:srgbClr val="008000"/>
              </a:buClr>
              <a:buSzPct val="60000"/>
              <a:buFont typeface="Wingdings" pitchFamily="2" charset="2"/>
              <a:buNone/>
              <a:defRPr sz="2800">
                <a:solidFill>
                  <a:schemeClr val="tx1">
                    <a:lumMod val="65000"/>
                    <a:lumOff val="35000"/>
                  </a:schemeClr>
                </a:solidFill>
                <a:latin typeface="Arial"/>
                <a:ea typeface="+mn-ea"/>
                <a:cs typeface="Arial"/>
              </a:defRPr>
            </a:lvl1pPr>
            <a:lvl2pPr marL="742950" indent="-285750" algn="l" rtl="0" eaLnBrk="0" fontAlgn="base" hangingPunct="0">
              <a:spcBef>
                <a:spcPct val="20000"/>
              </a:spcBef>
              <a:spcAft>
                <a:spcPct val="0"/>
              </a:spcAft>
              <a:buClr>
                <a:srgbClr val="008000"/>
              </a:buClr>
              <a:buSzPct val="55000"/>
              <a:buFont typeface="Wingdings" pitchFamily="2" charset="2"/>
              <a:buChar char="n"/>
              <a:defRPr sz="2400">
                <a:solidFill>
                  <a:schemeClr val="tx1"/>
                </a:solidFill>
                <a:latin typeface="Arial"/>
                <a:cs typeface="Arial"/>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400">
                <a:solidFill>
                  <a:schemeClr val="tx1"/>
                </a:solidFill>
                <a:latin typeface="Arial"/>
                <a:cs typeface="Arial"/>
              </a:defRPr>
            </a:lvl3pPr>
            <a:lvl4pPr marL="1600200" indent="-228600" algn="l" rtl="0" eaLnBrk="0" fontAlgn="base" hangingPunct="0">
              <a:spcBef>
                <a:spcPct val="20000"/>
              </a:spcBef>
              <a:spcAft>
                <a:spcPct val="0"/>
              </a:spcAft>
              <a:buClr>
                <a:srgbClr val="008000"/>
              </a:buClr>
              <a:buSzPct val="55000"/>
              <a:buFont typeface="Wingdings" pitchFamily="2" charset="2"/>
              <a:buChar char="n"/>
              <a:defRPr sz="2000">
                <a:solidFill>
                  <a:schemeClr val="tx1"/>
                </a:solidFill>
                <a:latin typeface="Arial"/>
                <a:cs typeface="Arial"/>
              </a:defRPr>
            </a:lvl4pPr>
            <a:lvl5pPr marL="20574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Arial"/>
                <a:cs typeface="Arial"/>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r>
              <a:rPr lang="en-US" sz="1800" b="1" dirty="0" smtClean="0"/>
              <a:t>CENTER FOR ANALYSIS AND FORECASTING, VASS</a:t>
            </a:r>
          </a:p>
          <a:p>
            <a:r>
              <a:rPr lang="en-US" sz="1600" b="1" dirty="0" smtClean="0">
                <a:latin typeface="+mj-lt"/>
              </a:rPr>
              <a:t>ET</a:t>
            </a:r>
          </a:p>
          <a:p>
            <a:r>
              <a:rPr lang="en-US" sz="1800" b="1" dirty="0" smtClean="0">
                <a:latin typeface="+mj-lt"/>
              </a:rPr>
              <a:t>REAL-TIME ANALYTICS (RTA)</a:t>
            </a:r>
            <a:endParaRPr lang="fr-CA" sz="1800" b="1" dirty="0">
              <a:latin typeface="+mj-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smtClean="0">
                <a:latin typeface="Trebuchet MS" panose="020B0603020202020204" pitchFamily="34" charset="0"/>
              </a:rPr>
              <a:t>Projet de recherche sur les PME – Comité économique de l’Assemblée nationale</a:t>
            </a:r>
            <a:endParaRPr lang="fr-CA" sz="2500"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pPr>
              <a:defRPr/>
            </a:pPr>
            <a:fld id="{4C1CC371-FE3C-4739-8BCB-47CB61B78F46}" type="slidenum">
              <a:rPr lang="en-US" smtClean="0"/>
              <a:pPr>
                <a:defRPr/>
              </a:pPr>
              <a:t>2</a:t>
            </a:fld>
            <a:endParaRPr lang="fr-CA"/>
          </a:p>
        </p:txBody>
      </p:sp>
      <p:sp>
        <p:nvSpPr>
          <p:cNvPr id="22" name="Content Placeholder 2"/>
          <p:cNvSpPr>
            <a:spLocks noGrp="1"/>
          </p:cNvSpPr>
          <p:nvPr>
            <p:ph idx="1"/>
          </p:nvPr>
        </p:nvSpPr>
        <p:spPr>
          <a:xfrm>
            <a:off x="190500" y="1447800"/>
            <a:ext cx="8648700" cy="4800740"/>
          </a:xfrm>
        </p:spPr>
        <p:txBody>
          <a:bodyPr/>
          <a:lstStyle/>
          <a:p>
            <a:pPr>
              <a:spcAft>
                <a:spcPts val="600"/>
              </a:spcAft>
            </a:pPr>
            <a:r>
              <a:rPr lang="en-US" sz="1450" dirty="0"/>
              <a:t>Titre du projet : « Renforcement de la capacité du comité économique de l’Assemblée nationale du Vietnam à intégrer la croissance inclusive dans l’établissement de politiques macroéconomiques et la surveillance au Vietnam »</a:t>
            </a:r>
          </a:p>
          <a:p>
            <a:pPr>
              <a:spcAft>
                <a:spcPts val="600"/>
              </a:spcAft>
            </a:pPr>
            <a:r>
              <a:rPr lang="en-US" sz="1450" dirty="0" smtClean="0"/>
              <a:t>Objectifs :</a:t>
            </a:r>
          </a:p>
          <a:p>
            <a:pPr lvl="1">
              <a:spcAft>
                <a:spcPts val="400"/>
              </a:spcAft>
            </a:pPr>
            <a:r>
              <a:rPr lang="en-US" sz="1250" dirty="0"/>
              <a:t>sensibiliser les membres du comité économique de l’Assemblée nationale du Vietnam à l’égard de l’intégration de la croissance inclusive dans l’établissement de politiques macroéconomiques et la surveillance;</a:t>
            </a:r>
          </a:p>
          <a:p>
            <a:pPr lvl="1">
              <a:spcAft>
                <a:spcPts val="400"/>
              </a:spcAft>
            </a:pPr>
            <a:r>
              <a:rPr lang="en-US" sz="1250" dirty="0"/>
              <a:t>renforcer la base de renseignements du comité économique de l’Assemblée nationale du Vietnam, ainsi que celle d’autres comités spécialisés de l’Assemblée nationale;</a:t>
            </a:r>
          </a:p>
          <a:p>
            <a:pPr lvl="1">
              <a:spcAft>
                <a:spcPts val="400"/>
              </a:spcAft>
            </a:pPr>
            <a:r>
              <a:rPr lang="en-US" sz="1250" dirty="0"/>
              <a:t>renforcer les capacités d’analyse du comité économique de l’Assemblée nationale sur le plan de l’évaluation des répercussions des politiques macroéconomiques sur le rendement des petites et moyennes entreprises et les résultats du marché du travail.</a:t>
            </a:r>
            <a:endParaRPr lang="fr-CA" sz="1250" dirty="0" smtClean="0"/>
          </a:p>
          <a:p>
            <a:pPr>
              <a:spcAft>
                <a:spcPts val="400"/>
              </a:spcAft>
            </a:pPr>
            <a:r>
              <a:rPr lang="en-US" sz="1250" dirty="0" smtClean="0"/>
              <a:t>Principales activités de collecte de données :</a:t>
            </a:r>
          </a:p>
          <a:p>
            <a:pPr lvl="1">
              <a:spcAft>
                <a:spcPts val="400"/>
              </a:spcAft>
            </a:pPr>
            <a:r>
              <a:rPr lang="en-US" sz="1250" dirty="0" smtClean="0"/>
              <a:t>Enquête de base : 773 entreprises dans 12 provinces; travail sur le terrain : du 20 août 2014 au 20 septembre 2014</a:t>
            </a:r>
          </a:p>
          <a:p>
            <a:pPr lvl="1">
              <a:spcAft>
                <a:spcPts val="400"/>
              </a:spcAft>
            </a:pPr>
            <a:r>
              <a:rPr lang="en-US" sz="1250" dirty="0" smtClean="0"/>
              <a:t>Suivi 1 : 691 entreprises, perte de 82 entreprises; travail sur le terrain : du 22 au 29 avril 2015</a:t>
            </a:r>
          </a:p>
          <a:p>
            <a:pPr lvl="1">
              <a:spcAft>
                <a:spcPts val="400"/>
              </a:spcAft>
            </a:pPr>
            <a:r>
              <a:rPr lang="en-US" sz="1250" dirty="0"/>
              <a:t>Suivi 2 : 642 entreprises, perte de 49 entreprises supplémentaires; travail sur le terrain : du 26 août au 12 septembre 2015</a:t>
            </a:r>
          </a:p>
          <a:p>
            <a:pPr lvl="1">
              <a:spcAft>
                <a:spcPts val="400"/>
              </a:spcAft>
            </a:pPr>
            <a:r>
              <a:rPr lang="en-US" sz="1250" dirty="0"/>
              <a:t>Suivi 3 : 572 entreprises, perte de 70 entreprises supplémentaires; travail sur le terrain : du 22 août</a:t>
            </a:r>
            <a:r>
              <a:rPr sz="1250" dirty="0" smtClean="0"/>
              <a:t> </a:t>
            </a:r>
            <a:r>
              <a:rPr lang="mr-IN" sz="1250" dirty="0" smtClean="0"/>
              <a:t>au 12 septembre 2016</a:t>
            </a:r>
          </a:p>
          <a:p>
            <a:pPr lvl="1">
              <a:spcAft>
                <a:spcPts val="400"/>
              </a:spcAft>
            </a:pPr>
            <a:r>
              <a:rPr lang="en-US" sz="1250" dirty="0" smtClean="0"/>
              <a:t>Entrevues approfondies avec des entreprises en démarrage du secteur des services et de la fabrication</a:t>
            </a:r>
          </a:p>
        </p:txBody>
      </p:sp>
    </p:spTree>
    <p:extLst>
      <p:ext uri="{BB962C8B-B14F-4D97-AF65-F5344CB8AC3E}">
        <p14:creationId xmlns:p14="http://schemas.microsoft.com/office/powerpoint/2010/main" val="71274485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smtClean="0">
                <a:latin typeface="Trebuchet MS" panose="020B0603020202020204" pitchFamily="34" charset="0"/>
              </a:rPr>
              <a:t>LE PLAN DE GESTION DES DONNÉES</a:t>
            </a:r>
            <a:endParaRPr lang="fr-CA" sz="2500"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pPr>
              <a:defRPr/>
            </a:pPr>
            <a:fld id="{4C1CC371-FE3C-4739-8BCB-47CB61B78F46}" type="slidenum">
              <a:rPr lang="en-US" smtClean="0"/>
              <a:pPr>
                <a:defRPr/>
              </a:pPr>
              <a:t>3</a:t>
            </a:fld>
            <a:endParaRPr lang="fr-CA"/>
          </a:p>
        </p:txBody>
      </p:sp>
      <p:sp>
        <p:nvSpPr>
          <p:cNvPr id="22" name="Content Placeholder 2"/>
          <p:cNvSpPr>
            <a:spLocks noGrp="1"/>
          </p:cNvSpPr>
          <p:nvPr>
            <p:ph idx="1"/>
          </p:nvPr>
        </p:nvSpPr>
        <p:spPr>
          <a:xfrm>
            <a:off x="190500" y="1371600"/>
            <a:ext cx="8648700" cy="5076235"/>
          </a:xfrm>
        </p:spPr>
        <p:txBody>
          <a:bodyPr/>
          <a:lstStyle/>
          <a:p>
            <a:pPr>
              <a:spcAft>
                <a:spcPts val="600"/>
              </a:spcAft>
            </a:pPr>
            <a:r>
              <a:rPr lang="en-US" sz="1450" dirty="0" smtClean="0"/>
              <a:t>Format de fichier : Stata 14, avec variables et codes de valeurs intégrés</a:t>
            </a:r>
          </a:p>
          <a:p>
            <a:pPr>
              <a:spcAft>
                <a:spcPts val="600"/>
              </a:spcAft>
            </a:pPr>
            <a:r>
              <a:rPr lang="en-US" sz="1450" dirty="0" smtClean="0"/>
              <a:t>Documents :</a:t>
            </a:r>
          </a:p>
          <a:p>
            <a:pPr lvl="1">
              <a:spcAft>
                <a:spcPts val="600"/>
              </a:spcAft>
            </a:pPr>
            <a:r>
              <a:rPr lang="en-US" sz="1250" dirty="0" smtClean="0"/>
              <a:t>Documents techniques sur la conception de l’échantillonnage, la mise </a:t>
            </a:r>
            <a:r>
              <a:rPr lang="en-US" sz="1250" dirty="0" err="1" smtClean="0"/>
              <a:t>en</a:t>
            </a:r>
            <a:r>
              <a:rPr lang="en-US" sz="1250" dirty="0" smtClean="0"/>
              <a:t> oeuvre de la collecte de données et les résultats de base</a:t>
            </a:r>
          </a:p>
          <a:p>
            <a:pPr lvl="1">
              <a:spcAft>
                <a:spcPts val="600"/>
              </a:spcAft>
            </a:pPr>
            <a:r>
              <a:rPr lang="en-US" sz="1250" dirty="0" smtClean="0"/>
              <a:t>Liste de codage des ensembles de données</a:t>
            </a:r>
          </a:p>
          <a:p>
            <a:pPr lvl="1">
              <a:spcAft>
                <a:spcPts val="600"/>
              </a:spcAft>
            </a:pPr>
            <a:r>
              <a:rPr lang="en-US" sz="1250" dirty="0" smtClean="0"/>
              <a:t>Fichiers d’orientation destinés aux utilisateurs indiquant comment construire des ensembles de données recueillies au moyen d'un panel</a:t>
            </a:r>
          </a:p>
          <a:p>
            <a:pPr>
              <a:spcAft>
                <a:spcPts val="600"/>
              </a:spcAft>
            </a:pPr>
            <a:r>
              <a:rPr lang="en-US" sz="1250" dirty="0" smtClean="0"/>
              <a:t>Entreposage :</a:t>
            </a:r>
          </a:p>
          <a:p>
            <a:pPr lvl="1">
              <a:spcAft>
                <a:spcPts val="600"/>
              </a:spcAft>
            </a:pPr>
            <a:r>
              <a:rPr lang="en-US" sz="1250" dirty="0" smtClean="0"/>
              <a:t>Capacité d’entreposage nécessaire inférieure à 100 mégaoctets</a:t>
            </a:r>
          </a:p>
          <a:p>
            <a:pPr lvl="1">
              <a:spcAft>
                <a:spcPts val="600"/>
              </a:spcAft>
            </a:pPr>
            <a:r>
              <a:rPr lang="en-US" sz="1250" dirty="0" smtClean="0"/>
              <a:t>Les ensembles de données ont été stockés dans les ordinateurs de RTA.</a:t>
            </a:r>
          </a:p>
          <a:p>
            <a:pPr>
              <a:spcAft>
                <a:spcPts val="600"/>
              </a:spcAft>
            </a:pPr>
            <a:r>
              <a:rPr lang="en-US" sz="1250" dirty="0" smtClean="0"/>
              <a:t>Conservation, mise en commun et réutilisation :</a:t>
            </a:r>
            <a:endParaRPr lang="fr-CA" sz="1250" dirty="0"/>
          </a:p>
          <a:p>
            <a:pPr lvl="1">
              <a:spcAft>
                <a:spcPts val="600"/>
              </a:spcAft>
            </a:pPr>
            <a:r>
              <a:rPr lang="en-US" sz="1250" dirty="0" smtClean="0"/>
              <a:t>Les ensembles de données seront déposés dans un référentiel.</a:t>
            </a:r>
          </a:p>
          <a:p>
            <a:pPr lvl="1">
              <a:spcAft>
                <a:spcPts val="600"/>
              </a:spcAft>
            </a:pPr>
            <a:r>
              <a:rPr lang="en-US" sz="1250" dirty="0" smtClean="0"/>
              <a:t>Accessible librement au grand public par l’intermédiaire de téléchargements ou de l’interface de programmation d’applications</a:t>
            </a:r>
          </a:p>
          <a:p>
            <a:pPr>
              <a:spcAft>
                <a:spcPts val="600"/>
              </a:spcAft>
            </a:pPr>
            <a:r>
              <a:rPr lang="en-US" sz="1250" dirty="0"/>
              <a:t>Le personnel de RTA est responsable du soutien aux utilisateurs.</a:t>
            </a:r>
          </a:p>
          <a:p>
            <a:pPr>
              <a:spcAft>
                <a:spcPts val="600"/>
              </a:spcAft>
            </a:pPr>
            <a:r>
              <a:rPr lang="en-US" sz="1250" dirty="0"/>
              <a:t>Éthique et conformité juridique :</a:t>
            </a:r>
          </a:p>
          <a:p>
            <a:pPr lvl="1">
              <a:spcAft>
                <a:spcPts val="600"/>
              </a:spcAft>
            </a:pPr>
            <a:r>
              <a:rPr lang="en-US" sz="1250" dirty="0"/>
              <a:t> Les renseignements de nature délicate et les renseignements personnels ont été supprimés. </a:t>
            </a:r>
            <a:endParaRPr lang="fr-CA" sz="1250" dirty="0" smtClean="0"/>
          </a:p>
          <a:p>
            <a:pPr lvl="1">
              <a:spcAft>
                <a:spcPts val="600"/>
              </a:spcAft>
            </a:pPr>
            <a:r>
              <a:rPr lang="en-US" sz="1250" dirty="0" smtClean="0"/>
              <a:t>Aucun enjeu juridique lié à la mise en commun des données.</a:t>
            </a:r>
          </a:p>
          <a:p>
            <a:pPr lvl="1">
              <a:spcAft>
                <a:spcPts val="600"/>
              </a:spcAft>
            </a:pPr>
            <a:endParaRPr lang="fr-CA" sz="1300" dirty="0"/>
          </a:p>
        </p:txBody>
      </p:sp>
    </p:spTree>
    <p:extLst>
      <p:ext uri="{BB962C8B-B14F-4D97-AF65-F5344CB8AC3E}">
        <p14:creationId xmlns:p14="http://schemas.microsoft.com/office/powerpoint/2010/main" val="199630112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smtClean="0">
                <a:latin typeface="Trebuchet MS" panose="020B0603020202020204" pitchFamily="34" charset="0"/>
              </a:rPr>
              <a:t>REMARQUES AU SUJET DU PLAN DE GESTION DES DONNÉES</a:t>
            </a:r>
            <a:endParaRPr lang="fr-CA" sz="2500"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pPr>
              <a:defRPr/>
            </a:pPr>
            <a:fld id="{4C1CC371-FE3C-4739-8BCB-47CB61B78F46}" type="slidenum">
              <a:rPr lang="en-US" smtClean="0"/>
              <a:pPr>
                <a:defRPr/>
              </a:pPr>
              <a:t>4</a:t>
            </a:fld>
            <a:endParaRPr lang="fr-CA"/>
          </a:p>
        </p:txBody>
      </p:sp>
      <p:sp>
        <p:nvSpPr>
          <p:cNvPr id="22" name="Content Placeholder 2"/>
          <p:cNvSpPr>
            <a:spLocks noGrp="1"/>
          </p:cNvSpPr>
          <p:nvPr>
            <p:ph idx="1"/>
          </p:nvPr>
        </p:nvSpPr>
        <p:spPr>
          <a:xfrm>
            <a:off x="190500" y="1447800"/>
            <a:ext cx="8648700" cy="5000035"/>
          </a:xfrm>
        </p:spPr>
        <p:txBody>
          <a:bodyPr/>
          <a:lstStyle/>
          <a:p>
            <a:pPr>
              <a:spcAft>
                <a:spcPts val="600"/>
              </a:spcAft>
            </a:pPr>
            <a:r>
              <a:rPr lang="en-US" sz="1450" dirty="0" smtClean="0"/>
              <a:t>Qu’est-ce qui s’est </a:t>
            </a:r>
            <a:r>
              <a:rPr lang="en-US" sz="1450" dirty="0" err="1" smtClean="0"/>
              <a:t>bien</a:t>
            </a:r>
            <a:r>
              <a:rPr lang="en-US" sz="1450" dirty="0" smtClean="0"/>
              <a:t> passé ?</a:t>
            </a:r>
          </a:p>
          <a:p>
            <a:pPr lvl="1">
              <a:spcAft>
                <a:spcPts val="600"/>
              </a:spcAft>
            </a:pPr>
            <a:r>
              <a:rPr lang="en-US" sz="1250" dirty="0" smtClean="0"/>
              <a:t>Tous les intervenants ont offert un très bon appui.</a:t>
            </a:r>
          </a:p>
          <a:p>
            <a:pPr lvl="1">
              <a:spcAft>
                <a:spcPts val="600"/>
              </a:spcAft>
            </a:pPr>
            <a:r>
              <a:rPr lang="en-US" sz="1250" dirty="0" smtClean="0"/>
              <a:t>Orientation rapprochée et efficace de la part des agents de projet</a:t>
            </a:r>
            <a:endParaRPr lang="fr-CA" sz="1250" dirty="0"/>
          </a:p>
          <a:p>
            <a:pPr>
              <a:spcAft>
                <a:spcPts val="600"/>
              </a:spcAft>
            </a:pPr>
            <a:r>
              <a:rPr lang="en-US" sz="1450" dirty="0" smtClean="0"/>
              <a:t>Quels ont été les </a:t>
            </a:r>
            <a:r>
              <a:rPr lang="en-US" sz="1450" dirty="0" err="1" smtClean="0"/>
              <a:t>défis</a:t>
            </a:r>
            <a:r>
              <a:rPr lang="en-US" sz="1450" dirty="0" smtClean="0"/>
              <a:t> ?</a:t>
            </a:r>
          </a:p>
          <a:p>
            <a:pPr lvl="1">
              <a:spcAft>
                <a:spcPts val="600"/>
              </a:spcAft>
            </a:pPr>
            <a:r>
              <a:rPr lang="en-US" sz="1250" dirty="0" smtClean="0"/>
              <a:t>L’exécution des tâches du projet et la préparation des documents aux fins de mise en commun ont exigé plus de ressources.</a:t>
            </a:r>
          </a:p>
          <a:p>
            <a:pPr>
              <a:spcAft>
                <a:spcPts val="600"/>
              </a:spcAft>
            </a:pPr>
            <a:r>
              <a:rPr lang="en-US" sz="1450" dirty="0"/>
              <a:t>Leçons apprises dans le cadre du présent projet :</a:t>
            </a:r>
          </a:p>
          <a:p>
            <a:pPr lvl="1">
              <a:spcAft>
                <a:spcPts val="600"/>
              </a:spcAft>
            </a:pPr>
            <a:r>
              <a:rPr lang="en-US" sz="1250" dirty="0" smtClean="0"/>
              <a:t>Les données ouvertes s’inscrivent dans une mentalité – l’appui est essentiel. </a:t>
            </a:r>
          </a:p>
          <a:p>
            <a:pPr lvl="1">
              <a:spcAft>
                <a:spcPts val="600"/>
              </a:spcAft>
            </a:pPr>
            <a:r>
              <a:rPr lang="en-US" sz="1250" dirty="0" smtClean="0"/>
              <a:t>L’ouverture des données est un long processus. Elle doit être planifiée dès le départ, même dans le cadre de l’élaboration de la proposition de projet.</a:t>
            </a:r>
          </a:p>
          <a:p>
            <a:pPr lvl="1">
              <a:spcAft>
                <a:spcPts val="600"/>
              </a:spcAft>
            </a:pPr>
            <a:r>
              <a:rPr lang="en-US" sz="1250" dirty="0" smtClean="0"/>
              <a:t>Avant de lancer un projet, on doit élaborer un plan de gestion des données.</a:t>
            </a:r>
            <a:endParaRPr lang="fr-CA" sz="1250" dirty="0" smtClean="0"/>
          </a:p>
          <a:p>
            <a:pPr>
              <a:spcAft>
                <a:spcPts val="600"/>
              </a:spcAft>
            </a:pPr>
            <a:endParaRPr lang="fr-CA" sz="1400" dirty="0" smtClean="0"/>
          </a:p>
          <a:p>
            <a:pPr lvl="1">
              <a:spcAft>
                <a:spcPts val="600"/>
              </a:spcAft>
            </a:pPr>
            <a:endParaRPr lang="fr-CA" sz="1400" dirty="0"/>
          </a:p>
        </p:txBody>
      </p:sp>
    </p:spTree>
    <p:extLst>
      <p:ext uri="{BB962C8B-B14F-4D97-AF65-F5344CB8AC3E}">
        <p14:creationId xmlns:p14="http://schemas.microsoft.com/office/powerpoint/2010/main" val="137350074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7d326a63-e8c7-43bb-9a06-0a8e285f0039" ContentTypeId="0x0101005E6801225366EF4084288B20FCC1D63302" PreviousValue="false"/>
</file>

<file path=customXml/item3.xml><?xml version="1.0" encoding="utf-8"?>
<p:properties xmlns:p="http://schemas.microsoft.com/office/2006/metadata/properties" xmlns:xsi="http://www.w3.org/2001/XMLSchema-instance" xmlns:pc="http://schemas.microsoft.com/office/infopath/2007/PartnerControls">
  <documentManagement>
    <Task_x0020_By xmlns="cd7d28e7-c92e-4b40-a495-8445e851351e">Firm</Task_x0020_By>
    <Service1 xmlns="cd7d28e7-c92e-4b40-a495-8445e851351e">Translation</Service1>
    <Reference_x0020_Number xmlns="cd7d28e7-c92e-4b40-a495-8445e851351e">77474</Reference_x0020_Number>
    <Coding xmlns="cd7d28e7-c92e-4b40-a495-8445e851351e">42625-000-108131-001-00</Coding>
    <Reference_x0020_File_x0020_1 xmlns="cd7d28e7-c92e-4b40-a495-8445e851351e" xsi:nil="true"/>
    <Request xmlns="cd7d28e7-c92e-4b40-a495-8445e851351e">Regular</Request>
    <Client_x0020_Name xmlns="cd7d28e7-c92e-4b40-a495-8445e851351e">
      <UserInfo>
        <DisplayName>Barbara Porrett</DisplayName>
        <AccountId>135</AccountId>
        <AccountType/>
      </UserInfo>
    </Client_x0020_Name>
    <ActivityTaxHTField0 xmlns="cd7d28e7-c92e-4b40-a495-8445e851351e">
      <Terms xmlns="http://schemas.microsoft.com/office/infopath/2007/PartnerControls"/>
    </ActivityTaxHTField0>
    <Financial_x0020_Year xmlns="cd7d28e7-c92e-4b40-a495-8445e851351e">2016-2017</Financial_x0020_Year>
    <Email_x0020_Flag xmlns="cd7d28e7-c92e-4b40-a495-8445e851351e">Yes</Email_x0020_Flag>
    <Cost xmlns="cd7d28e7-c92e-4b40-a495-8445e851351e" xsi:nil="true"/>
    <Reference_x0020_File_x0020_5 xmlns="cd7d28e7-c92e-4b40-a495-8445e851351e" xsi:nil="true"/>
    <Task_x0020_Submitted_x0020_Date xmlns="cd7d28e7-c92e-4b40-a495-8445e851351e">2016-11-25T05:00:00+00:00</Task_x0020_Submitted_x0020_Date>
    <Task_x0020_Completed xmlns="cd7d28e7-c92e-4b40-a495-8445e851351e">2016-11-30T16:35:00+00:00</Task_x0020_Completed>
    <Audience_x0020_Rating xmlns="cd7d28e7-c92e-4b40-a495-8445e851351e">Regular</Audience_x0020_Rating>
    <_x0023__x0020_of_x0020_Hours xmlns="cd7d28e7-c92e-4b40-a495-8445e851351e" xsi:nil="true"/>
    <Document_x0020_Status xmlns="cd7d28e7-c92e-4b40-a495-8445e851351e">Completed</Document_x0020_Status>
    <Date_x0020_Processed xmlns="cd7d28e7-c92e-4b40-a495-8445e851351e">2016-11-25T05:00:00+00:00</Date_x0020_Processed>
    <Required_x0020_Date xmlns="cd7d28e7-c92e-4b40-a495-8445e851351e">2016-11-30T17:00:00+00:00</Required_x0020_Date>
    <Source_x0020_Language xmlns="cd7d28e7-c92e-4b40-a495-8445e851351e">English</Source_x0020_Language>
    <Reference_x0020_File_x0020_3 xmlns="cd7d28e7-c92e-4b40-a495-8445e851351e" xsi:nil="true"/>
    <Reference_x0020_File_x0020_4 xmlns="cd7d28e7-c92e-4b40-a495-8445e851351e" xsi:nil="true"/>
    <TaxKeywordTaxHTField xmlns="cd7d28e7-c92e-4b40-a495-8445e851351e">
      <Terms xmlns="http://schemas.microsoft.com/office/infopath/2007/PartnerControls"/>
    </TaxKeywordTaxHTField>
    <Original_x0020_Number_x0020_of_x0020_Words xmlns="cd7d28e7-c92e-4b40-a495-8445e851351e">409</Original_x0020_Number_x0020_of_x0020_Words>
    <_x0023__x0020_MultiTrans_x0020_Words xmlns="cd7d28e7-c92e-4b40-a495-8445e851351e" xsi:nil="true"/>
    <p8db240d38af4d19914800eaec5ab9d7 xmlns="cd7d28e7-c92e-4b40-a495-8445e851351e">
      <Terms xmlns="http://schemas.microsoft.com/office/infopath/2007/PartnerControls">
        <TermInfo xmlns="http://schemas.microsoft.com/office/infopath/2007/PartnerControls">
          <TermName xmlns="http://schemas.microsoft.com/office/infopath/2007/PartnerControls">Programs</TermName>
          <TermId xmlns="http://schemas.microsoft.com/office/infopath/2007/PartnerControls">f34ddaa6-4166-47fa-9aea-2ffd744bda33</TermId>
        </TermInfo>
      </Terms>
    </p8db240d38af4d19914800eaec5ab9d7>
    <Returned_x0020_to_x0020_Client xmlns="cd7d28e7-c92e-4b40-a495-8445e851351e" xsi:nil="true"/>
    <Client_x0020_Submitted_x0020_Date xmlns="cd7d28e7-c92e-4b40-a495-8445e851351e">2016-11-24T05:00:00+00:00</Client_x0020_Submitted_x0020_Date>
    <Reference_x0020_File_x0020_2 xmlns="cd7d28e7-c92e-4b40-a495-8445e851351e" xsi:nil="true"/>
    <a8447493819c43edbc0322b566c5e6d9 xmlns="cd7d28e7-c92e-4b40-a495-8445e851351e">
      <Terms xmlns="http://schemas.microsoft.com/office/infopath/2007/PartnerControls">
        <TermInfo xmlns="http://schemas.microsoft.com/office/infopath/2007/PartnerControls">
          <TermName xmlns="http://schemas.microsoft.com/office/infopath/2007/PartnerControls">Networked Economies</TermName>
          <TermId xmlns="http://schemas.microsoft.com/office/infopath/2007/PartnerControls">9865e3f3-5176-497b-b04e-4f3b0ec41ce9</TermId>
        </TermInfo>
      </Terms>
    </a8447493819c43edbc0322b566c5e6d9>
    <Accepted_x0020_Status xmlns="cd7d28e7-c92e-4b40-a495-8445e851351e"/>
    <Target_x0020_Language xmlns="cd7d28e7-c92e-4b40-a495-8445e851351e">French</Target_x0020_Language>
    <Special_x0020_Instructions xmlns="cd7d28e7-c92e-4b40-a495-8445e851351e" xsi:nil="true"/>
    <TaxCatchAll xmlns="cd7d28e7-c92e-4b40-a495-8445e851351e">
      <Value>242</Value>
      <Value>36</Value>
    </TaxCatchAll>
    <_dlc_DocId xmlns="cd7d28e7-c92e-4b40-a495-8445e851351e">EC01-21-4509</_dlc_DocId>
    <_dlc_DocIdUrl xmlns="cd7d28e7-c92e-4b40-a495-8445e851351e">
      <Url>http://extranet.idrc.ca/sites/ec/translation/_layouts/15/DocIdRedir.aspx?ID=EC01-21-4509</Url>
      <Description>EC01-21-4509</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Translation Services Document" ma:contentTypeID="0x0101005E6801225366EF4084288B20FCC1D633020060C2EC393954904E8EEA8C9A3EE68CC6" ma:contentTypeVersion="164" ma:contentTypeDescription="" ma:contentTypeScope="" ma:versionID="8a1ead9d11544845e561e34ef28c3c60">
  <xsd:schema xmlns:xsd="http://www.w3.org/2001/XMLSchema" xmlns:xs="http://www.w3.org/2001/XMLSchema" xmlns:p="http://schemas.microsoft.com/office/2006/metadata/properties" xmlns:ns1="cd7d28e7-c92e-4b40-a495-8445e851351e" targetNamespace="http://schemas.microsoft.com/office/2006/metadata/properties" ma:root="true" ma:fieldsID="dfcee787a4f21dbad117b4af1c927665" ns1:_="">
    <xsd:import namespace="cd7d28e7-c92e-4b40-a495-8445e851351e"/>
    <xsd:element name="properties">
      <xsd:complexType>
        <xsd:sequence>
          <xsd:element name="documentManagement">
            <xsd:complexType>
              <xsd:all>
                <xsd:element ref="ns1:Task_x0020_By" minOccurs="0"/>
                <xsd:element ref="ns1:Document_x0020_Status" minOccurs="0"/>
                <xsd:element ref="ns1:Financial_x0020_Year" minOccurs="0"/>
                <xsd:element ref="ns1:Client_x0020_Submitted_x0020_Date" minOccurs="0"/>
                <xsd:element ref="ns1:Date_x0020_Processed" minOccurs="0"/>
                <xsd:element ref="ns1:Task_x0020_Submitted_x0020_Date" minOccurs="0"/>
                <xsd:element ref="ns1:Required_x0020_Date" minOccurs="0"/>
                <xsd:element ref="ns1:Task_x0020_Completed" minOccurs="0"/>
                <xsd:element ref="ns1:Returned_x0020_to_x0020_Client" minOccurs="0"/>
                <xsd:element ref="ns1:Reference_x0020_Number" minOccurs="0"/>
                <xsd:element ref="ns1:Request" minOccurs="0"/>
                <xsd:element ref="ns1:Audience_x0020_Rating" minOccurs="0"/>
                <xsd:element ref="ns1:Source_x0020_Language" minOccurs="0"/>
                <xsd:element ref="ns1:Target_x0020_Language" minOccurs="0"/>
                <xsd:element ref="ns1:Service1" minOccurs="0"/>
                <xsd:element ref="ns1:Original_x0020_Number_x0020_of_x0020_Words" minOccurs="0"/>
                <xsd:element ref="ns1:_x0023__x0020_MultiTrans_x0020_Words" minOccurs="0"/>
                <xsd:element ref="ns1:Client_x0020_Name" minOccurs="0"/>
                <xsd:element ref="ns1:Special_x0020_Instructions" minOccurs="0"/>
                <xsd:element ref="ns1:Coding" minOccurs="0"/>
                <xsd:element ref="ns1:Cost" minOccurs="0"/>
                <xsd:element ref="ns1:_x0023__x0020_of_x0020_Hours" minOccurs="0"/>
                <xsd:element ref="ns1:Reference_x0020_File_x0020_1" minOccurs="0"/>
                <xsd:element ref="ns1:Reference_x0020_File_x0020_2" minOccurs="0"/>
                <xsd:element ref="ns1:Reference_x0020_File_x0020_3" minOccurs="0"/>
                <xsd:element ref="ns1:Reference_x0020_File_x0020_4" minOccurs="0"/>
                <xsd:element ref="ns1:Reference_x0020_File_x0020_5" minOccurs="0"/>
                <xsd:element ref="ns1:Accepted_x0020_Status" minOccurs="0"/>
                <xsd:element ref="ns1:_dlc_DocId" minOccurs="0"/>
                <xsd:element ref="ns1:_dlc_DocIdPersistId" minOccurs="0"/>
                <xsd:element ref="ns1:TaxKeywordTaxHTField" minOccurs="0"/>
                <xsd:element ref="ns1:p8db240d38af4d19914800eaec5ab9d7" minOccurs="0"/>
                <xsd:element ref="ns1:TaxCatchAll" minOccurs="0"/>
                <xsd:element ref="ns1:TaxCatchAllLabel" minOccurs="0"/>
                <xsd:element ref="ns1:_dlc_DocIdUrl" minOccurs="0"/>
                <xsd:element ref="ns1:ActivityTaxHTField0" minOccurs="0"/>
                <xsd:element ref="ns1:Email_x0020_Flag" minOccurs="0"/>
                <xsd:element ref="ns1:a8447493819c43edbc0322b566c5e6d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d28e7-c92e-4b40-a495-8445e851351e" elementFormDefault="qualified">
    <xsd:import namespace="http://schemas.microsoft.com/office/2006/documentManagement/types"/>
    <xsd:import namespace="http://schemas.microsoft.com/office/infopath/2007/PartnerControls"/>
    <xsd:element name="Task_x0020_By" ma:index="0" nillable="true" ma:displayName="Task By" ma:format="Dropdown" ma:indexed="true" ma:internalName="Task_x0020_By">
      <xsd:simpleType>
        <xsd:restriction base="dms:Choice">
          <xsd:enumeration value="Firm"/>
          <xsd:enumeration value="Coordinator"/>
        </xsd:restriction>
      </xsd:simpleType>
    </xsd:element>
    <xsd:element name="Document_x0020_Status" ma:index="1" nillable="true" ma:displayName="Document Status" ma:default="Admin" ma:format="Dropdown" ma:indexed="true" ma:internalName="Document_x0020_Status">
      <xsd:simpleType>
        <xsd:restriction base="dms:Choice">
          <xsd:enumeration value="Admin"/>
          <xsd:enumeration value="Submitted"/>
          <xsd:enumeration value="Completed"/>
          <xsd:enumeration value="Returned to client"/>
          <xsd:enumeration value="Request Stopped"/>
        </xsd:restriction>
      </xsd:simpleType>
    </xsd:element>
    <xsd:element name="Financial_x0020_Year" ma:index="2" nillable="true" ma:displayName="Financial Year" ma:default="2016-2017" ma:format="Dropdown" ma:indexed="true" ma:internalName="Financial_x0020_Year">
      <xsd:simpleType>
        <xsd:restriction base="dms:Choice">
          <xsd:enumeration value="2000-2001"/>
          <xsd:enumeration value="2001-2002"/>
          <xsd:enumeration value="2002-2003"/>
          <xsd:enumeration value="2003-2004"/>
          <xsd:enumeration value="2004-2005"/>
          <xsd:enumeration value="2005-2006"/>
          <xsd:enumeration value="2006-2007"/>
          <xsd:enumeration value="2007-2008"/>
          <xsd:enumeration value="2008-2009"/>
          <xsd:enumeration value="2009-2010"/>
          <xsd:enumeration value="2010-2011"/>
          <xsd:enumeration value="2011-2012"/>
          <xsd:enumeration value="2012-2013"/>
          <xsd:enumeration value="2013-2014"/>
          <xsd:enumeration value="2014-2015"/>
          <xsd:enumeration value="2015-2016"/>
          <xsd:enumeration value="2016-2017"/>
          <xsd:enumeration value="2017-2018"/>
          <xsd:enumeration value="2018-2019"/>
          <xsd:enumeration value="2019-2020"/>
        </xsd:restriction>
      </xsd:simpleType>
    </xsd:element>
    <xsd:element name="Client_x0020_Submitted_x0020_Date" ma:index="3" nillable="true" ma:displayName="Client Submitted Date" ma:format="DateOnly" ma:indexed="true" ma:internalName="Client_x0020_Submitted_x0020_Date">
      <xsd:simpleType>
        <xsd:restriction base="dms:DateTime"/>
      </xsd:simpleType>
    </xsd:element>
    <xsd:element name="Date_x0020_Processed" ma:index="4" nillable="true" ma:displayName="Date Processed" ma:format="DateOnly" ma:indexed="true" ma:internalName="Date_x0020_Processed">
      <xsd:simpleType>
        <xsd:restriction base="dms:DateTime"/>
      </xsd:simpleType>
    </xsd:element>
    <xsd:element name="Task_x0020_Submitted_x0020_Date" ma:index="5" nillable="true" ma:displayName="Task Submitted Date" ma:format="DateOnly" ma:indexed="true" ma:internalName="Task_x0020_Submitted_x0020_Date">
      <xsd:simpleType>
        <xsd:restriction base="dms:DateTime"/>
      </xsd:simpleType>
    </xsd:element>
    <xsd:element name="Required_x0020_Date" ma:index="6" nillable="true" ma:displayName="Required Date" ma:format="DateTime" ma:indexed="true" ma:internalName="Required_x0020_Date">
      <xsd:simpleType>
        <xsd:restriction base="dms:DateTime"/>
      </xsd:simpleType>
    </xsd:element>
    <xsd:element name="Task_x0020_Completed" ma:index="7" nillable="true" ma:displayName="Task Completed" ma:description="Please enter time to reflect Eastern Standard Time (EST)" ma:format="DateTime" ma:indexed="true" ma:internalName="Task_x0020_Completed">
      <xsd:simpleType>
        <xsd:restriction base="dms:DateTime"/>
      </xsd:simpleType>
    </xsd:element>
    <xsd:element name="Returned_x0020_to_x0020_Client" ma:index="8" nillable="true" ma:displayName="Returned to Client" ma:format="DateOnly" ma:indexed="true" ma:internalName="Returned_x0020_to_x0020_Client">
      <xsd:simpleType>
        <xsd:restriction base="dms:DateTime"/>
      </xsd:simpleType>
    </xsd:element>
    <xsd:element name="Reference_x0020_Number" ma:index="15" nillable="true" ma:displayName="Reference Number" ma:indexed="true" ma:internalName="Reference_x0020_Number">
      <xsd:simpleType>
        <xsd:restriction base="dms:Text">
          <xsd:maxLength value="255"/>
        </xsd:restriction>
      </xsd:simpleType>
    </xsd:element>
    <xsd:element name="Request" ma:index="16" nillable="true" ma:displayName="Request" ma:format="Dropdown" ma:indexed="true" ma:internalName="Request">
      <xsd:simpleType>
        <xsd:restriction base="dms:Choice">
          <xsd:enumeration value="Regular"/>
          <xsd:enumeration value="Urgent"/>
        </xsd:restriction>
      </xsd:simpleType>
    </xsd:element>
    <xsd:element name="Audience_x0020_Rating" ma:index="17" nillable="true" ma:displayName="Audience Rating" ma:default="Regular" ma:format="Dropdown" ma:indexed="true" ma:internalName="Audience_x0020_Rating">
      <xsd:simpleType>
        <xsd:restriction base="dms:Choice">
          <xsd:enumeration value="Regular"/>
          <xsd:enumeration value="Sensitive"/>
        </xsd:restriction>
      </xsd:simpleType>
    </xsd:element>
    <xsd:element name="Source_x0020_Language" ma:index="19" nillable="true" ma:displayName="Source Language" ma:format="Dropdown" ma:indexed="true" ma:internalName="Source_x0020_Language">
      <xsd:simpleType>
        <xsd:restriction base="dms:Choice">
          <xsd:enumeration value="English"/>
          <xsd:enumeration value="French"/>
          <xsd:enumeration value="Spanish"/>
          <xsd:enumeration value="Arabic"/>
          <xsd:enumeration value="Other - See notes field"/>
        </xsd:restriction>
      </xsd:simpleType>
    </xsd:element>
    <xsd:element name="Target_x0020_Language" ma:index="20" nillable="true" ma:displayName="Target Language" ma:format="Dropdown" ma:indexed="true" ma:internalName="Target_x0020_Language">
      <xsd:simpleType>
        <xsd:restriction base="dms:Choice">
          <xsd:enumeration value="French"/>
          <xsd:enumeration value="English"/>
          <xsd:enumeration value="Spanish"/>
          <xsd:enumeration value="Arabic"/>
          <xsd:enumeration value="Other - See notes field"/>
        </xsd:restriction>
      </xsd:simpleType>
    </xsd:element>
    <xsd:element name="Service1" ma:index="21" nillable="true" ma:displayName="Service" ma:format="Dropdown" ma:indexed="true" ma:internalName="Service1">
      <xsd:simpleType>
        <xsd:restriction base="dms:Choice">
          <xsd:enumeration value="Translation"/>
          <xsd:enumeration value="Editing"/>
          <xsd:enumeration value="Proof Reading"/>
        </xsd:restriction>
      </xsd:simpleType>
    </xsd:element>
    <xsd:element name="Original_x0020_Number_x0020_of_x0020_Words" ma:index="22" nillable="true" ma:displayName="Original Number of Words" ma:internalName="Original_x0020_Number_x0020_of_x0020_Words">
      <xsd:simpleType>
        <xsd:restriction base="dms:Number"/>
      </xsd:simpleType>
    </xsd:element>
    <xsd:element name="_x0023__x0020_MultiTrans_x0020_Words" ma:index="23" nillable="true" ma:displayName="# MultiTrans Words" ma:internalName="_x0023__x0020_MultiTrans_x0020_Words">
      <xsd:simpleType>
        <xsd:restriction base="dms:Number"/>
      </xsd:simpleType>
    </xsd:element>
    <xsd:element name="Client_x0020_Name" ma:index="25" nillable="true" ma:displayName="Client Name" ma:indexed="true" ma:list="UserInfo" ma:SharePointGroup="0" ma:internalName="Client_x0020_Name"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pecial_x0020_Instructions" ma:index="27" nillable="true" ma:displayName="Special Instructions" ma:internalName="Special_x0020_Instructions">
      <xsd:simpleType>
        <xsd:restriction base="dms:Note">
          <xsd:maxLength value="255"/>
        </xsd:restriction>
      </xsd:simpleType>
    </xsd:element>
    <xsd:element name="Coding" ma:index="28" nillable="true" ma:displayName="Coding" ma:default="42625-" ma:description="XXXXX-XXX-XXXXXX-XXX-XX" ma:internalName="Coding" ma:readOnly="false">
      <xsd:simpleType>
        <xsd:restriction base="dms:Text">
          <xsd:maxLength value="255"/>
        </xsd:restriction>
      </xsd:simpleType>
    </xsd:element>
    <xsd:element name="Cost" ma:index="30" nillable="true" ma:displayName="Cost" ma:decimals="2" ma:LCID="3084" ma:internalName="Cost">
      <xsd:simpleType>
        <xsd:restriction base="dms:Currency"/>
      </xsd:simpleType>
    </xsd:element>
    <xsd:element name="_x0023__x0020_of_x0020_Hours" ma:index="31" nillable="true" ma:displayName="# of Hours" ma:internalName="_x0023__x0020_of_x0020_Hours">
      <xsd:simpleType>
        <xsd:restriction base="dms:Number"/>
      </xsd:simpleType>
    </xsd:element>
    <xsd:element name="Reference_x0020_File_x0020_1" ma:index="32" nillable="true" ma:displayName="Reference File 1" ma:internalName="Reference_x0020_File_x0020_1">
      <xsd:simpleType>
        <xsd:restriction base="dms:Unknown"/>
      </xsd:simpleType>
    </xsd:element>
    <xsd:element name="Reference_x0020_File_x0020_2" ma:index="33" nillable="true" ma:displayName="Reference File 2" ma:internalName="Reference_x0020_File_x0020_2">
      <xsd:simpleType>
        <xsd:restriction base="dms:Unknown"/>
      </xsd:simpleType>
    </xsd:element>
    <xsd:element name="Reference_x0020_File_x0020_3" ma:index="34" nillable="true" ma:displayName="Reference File 3" ma:internalName="Reference_x0020_File_x0020_3">
      <xsd:simpleType>
        <xsd:restriction base="dms:Unknown"/>
      </xsd:simpleType>
    </xsd:element>
    <xsd:element name="Reference_x0020_File_x0020_4" ma:index="35" nillable="true" ma:displayName="Reference File 4" ma:internalName="Reference_x0020_File_x0020_4">
      <xsd:simpleType>
        <xsd:restriction base="dms:Unknown"/>
      </xsd:simpleType>
    </xsd:element>
    <xsd:element name="Reference_x0020_File_x0020_5" ma:index="36" nillable="true" ma:displayName="Reference File 5" ma:internalName="Reference_x0020_File_x0020_5">
      <xsd:simpleType>
        <xsd:restriction base="dms:Unknown"/>
      </xsd:simpleType>
    </xsd:element>
    <xsd:element name="Accepted_x0020_Status" ma:index="37" nillable="true" ma:displayName="Accepted Status" ma:internalName="Accepted_x0020_Status">
      <xsd:complexType>
        <xsd:complexContent>
          <xsd:extension base="dms:MultiChoice">
            <xsd:sequence>
              <xsd:element name="Value" maxOccurs="unbounded" minOccurs="0" nillable="true">
                <xsd:simpleType>
                  <xsd:restriction base="dms:Choice">
                    <xsd:enumeration value="Yes"/>
                  </xsd:restriction>
                </xsd:simpleType>
              </xsd:element>
            </xsd:sequence>
          </xsd:extension>
        </xsd:complexContent>
      </xsd:complex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PersistId" ma:index="42" nillable="true" ma:displayName="Persist ID" ma:description="Keep ID on add." ma:hidden="true" ma:internalName="_dlc_DocIdPersistId" ma:readOnly="true">
      <xsd:simpleType>
        <xsd:restriction base="dms:Boolean"/>
      </xsd:simpleType>
    </xsd:element>
    <xsd:element name="TaxKeywordTaxHTField" ma:index="45" nillable="true" ma:taxonomy="true" ma:internalName="TaxKeywordTaxHTField" ma:taxonomyFieldName="TaxKeyword" ma:displayName="Enterprise Keywords" ma:readOnly="false" ma:fieldId="{23f27201-bee3-471e-b2e7-b64fd8b7ca38}" ma:taxonomyMulti="true" ma:sspId="65eb484b-e582-4856-a392-b1726b750586" ma:termSetId="00000000-0000-0000-0000-000000000000" ma:anchorId="00000000-0000-0000-0000-000000000000" ma:open="true" ma:isKeyword="true">
      <xsd:complexType>
        <xsd:sequence>
          <xsd:element ref="pc:Terms" minOccurs="0" maxOccurs="1"/>
        </xsd:sequence>
      </xsd:complexType>
    </xsd:element>
    <xsd:element name="p8db240d38af4d19914800eaec5ab9d7" ma:index="46" nillable="true" ma:taxonomy="true" ma:internalName="p8db240d38af4d19914800eaec5ab9d7" ma:taxonomyFieldName="Task_x0020_Document_x0020_Type" ma:displayName="Task Document Type" ma:indexed="true" ma:default="" ma:fieldId="{98db240d-38af-4d19-9148-00eaec5ab9d7}" ma:sspId="7d326a63-e8c7-43bb-9a06-0a8e285f0039" ma:termSetId="d486a91e-cdec-4f3e-9f4c-8af08bc94632" ma:anchorId="00000000-0000-0000-0000-000000000000" ma:open="false" ma:isKeyword="false">
      <xsd:complexType>
        <xsd:sequence>
          <xsd:element ref="pc:Terms" minOccurs="0" maxOccurs="1"/>
        </xsd:sequence>
      </xsd:complexType>
    </xsd:element>
    <xsd:element name="TaxCatchAll" ma:index="47" nillable="true" ma:displayName="Taxonomy Catch All Column" ma:hidden="true" ma:list="{76d703a3-8254-406b-862a-cce3d4a4c5c9}" ma:internalName="TaxCatchAll" ma:showField="CatchAllData" ma:web="222da00a-954f-41ba-a1c6-2860ccf80c15">
      <xsd:complexType>
        <xsd:complexContent>
          <xsd:extension base="dms:MultiChoiceLookup">
            <xsd:sequence>
              <xsd:element name="Value" type="dms:Lookup" maxOccurs="unbounded" minOccurs="0" nillable="true"/>
            </xsd:sequence>
          </xsd:extension>
        </xsd:complexContent>
      </xsd:complexType>
    </xsd:element>
    <xsd:element name="TaxCatchAllLabel" ma:index="48" nillable="true" ma:displayName="Taxonomy Catch All Column1" ma:hidden="true" ma:list="{76d703a3-8254-406b-862a-cce3d4a4c5c9}" ma:internalName="TaxCatchAllLabel" ma:readOnly="true" ma:showField="CatchAllDataLabel" ma:web="222da00a-954f-41ba-a1c6-2860ccf80c15">
      <xsd:complexType>
        <xsd:complexContent>
          <xsd:extension base="dms:MultiChoiceLookup">
            <xsd:sequence>
              <xsd:element name="Value" type="dms:Lookup" maxOccurs="unbounded" minOccurs="0" nillable="true"/>
            </xsd:sequence>
          </xsd:extension>
        </xsd:complexContent>
      </xsd:complexType>
    </xsd:element>
    <xsd:element name="_dlc_DocIdUrl" ma:index="4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ActivityTaxHTField0" ma:index="51" nillable="true" ma:taxonomy="true" ma:internalName="ActivityTaxHTField0" ma:taxonomyFieldName="Activity" ma:displayName="Activity" ma:default="" ma:fieldId="{d9b2ac47-fe2b-4d22-be0e-a32c301f7280}" ma:sspId="7d326a63-e8c7-43bb-9a06-0a8e285f0039" ma:termSetId="443b521e-e17d-4fb6-af02-88cf3ec8d6cc" ma:anchorId="00000000-0000-0000-0000-000000000000" ma:open="true" ma:isKeyword="false">
      <xsd:complexType>
        <xsd:sequence>
          <xsd:element ref="pc:Terms" minOccurs="0" maxOccurs="1"/>
        </xsd:sequence>
      </xsd:complexType>
    </xsd:element>
    <xsd:element name="Email_x0020_Flag" ma:index="52" nillable="true" ma:displayName="Email Flag" ma:default="No" ma:format="Dropdown" ma:hidden="true" ma:internalName="Email_x0020_Flag" ma:readOnly="false">
      <xsd:simpleType>
        <xsd:restriction base="dms:Choice">
          <xsd:enumeration value="No"/>
          <xsd:enumeration value="Yes"/>
        </xsd:restriction>
      </xsd:simpleType>
    </xsd:element>
    <xsd:element name="a8447493819c43edbc0322b566c5e6d9" ma:index="55" nillable="true" ma:taxonomy="true" ma:internalName="a8447493819c43edbc0322b566c5e6d9" ma:taxonomyFieldName="Work_x0020_Group" ma:displayName="Work Group" ma:indexed="true" ma:default="" ma:fieldId="{a8447493-819c-43ed-bc03-22b566c5e6d9}" ma:sspId="7d326a63-e8c7-43bb-9a06-0a8e285f0039" ma:termSetId="018c7a66-cf47-4f3f-a238-164b28777ba5"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displayName="Author"/>
        <xsd:element ref="dcterms:created" minOccurs="0" maxOccurs="1"/>
        <xsd:element ref="dc:identifier" minOccurs="0" maxOccurs="1"/>
        <xsd:element name="contentType" minOccurs="0" maxOccurs="1" type="xsd:string" ma:index="5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6E0C2E-A57B-4009-8E66-BB06D34DB4A7}">
  <ds:schemaRefs>
    <ds:schemaRef ds:uri="http://schemas.microsoft.com/sharepoint/events"/>
  </ds:schemaRefs>
</ds:datastoreItem>
</file>

<file path=customXml/itemProps2.xml><?xml version="1.0" encoding="utf-8"?>
<ds:datastoreItem xmlns:ds="http://schemas.openxmlformats.org/officeDocument/2006/customXml" ds:itemID="{4BDD2F35-4D11-4866-98CA-1ED4A23B0E1D}">
  <ds:schemaRefs>
    <ds:schemaRef ds:uri="Microsoft.SharePoint.Taxonomy.ContentTypeSync"/>
  </ds:schemaRefs>
</ds:datastoreItem>
</file>

<file path=customXml/itemProps3.xml><?xml version="1.0" encoding="utf-8"?>
<ds:datastoreItem xmlns:ds="http://schemas.openxmlformats.org/officeDocument/2006/customXml" ds:itemID="{C93EB354-652C-406D-AEF8-01B07E5A853C}">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www.w3.org/XML/1998/namespace"/>
    <ds:schemaRef ds:uri="http://schemas.microsoft.com/office/infopath/2007/PartnerControls"/>
    <ds:schemaRef ds:uri="cd7d28e7-c92e-4b40-a495-8445e851351e"/>
    <ds:schemaRef ds:uri="http://schemas.microsoft.com/office/2006/metadata/properties"/>
  </ds:schemaRefs>
</ds:datastoreItem>
</file>

<file path=customXml/itemProps4.xml><?xml version="1.0" encoding="utf-8"?>
<ds:datastoreItem xmlns:ds="http://schemas.openxmlformats.org/officeDocument/2006/customXml" ds:itemID="{CCEF6CC9-C34B-4CAE-8D97-67A4C327AD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d28e7-c92e-4b40-a495-8445e85135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D112EFAC-2C9A-478E-A730-A34B1FCAA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Origin</Template>
  <TotalTime>18140</TotalTime>
  <Words>66</Words>
  <Application>Microsoft Office PowerPoint</Application>
  <PresentationFormat>On-screen Show (4:3)</PresentationFormat>
  <Paragraphs>51</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Tahoma</vt:lpstr>
      <vt:lpstr>Times New Roman</vt:lpstr>
      <vt:lpstr>Trebuchet MS</vt:lpstr>
      <vt:lpstr>Wingdings</vt:lpstr>
      <vt:lpstr>Blends</vt:lpstr>
      <vt:lpstr>ATELIER DE SYNTHÈSE SUR LES DONNÉES OUVERTES  ENQUÊTES DU COMITÉ ÉCONOMIQUE DE L’ASSEMBLÉE NATIONALE AUPRÈS DES PETITES ET MOYENNES ENTREPRISES, VIETNAM</vt:lpstr>
      <vt:lpstr>Projet de recherche sur les PME – Comité économique de l’Assemblée nationale</vt:lpstr>
      <vt:lpstr>LE PLAN DE GESTION DES DONNÉES</vt:lpstr>
      <vt:lpstr>REMARQUES AU SUJET DU PLAN DE GESTION DES DONNÉES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Mapping Methods</dc:title>
  <dc:creator>nguyen viet cuong</dc:creator>
  <cp:lastModifiedBy>Barbara Porrett</cp:lastModifiedBy>
  <cp:revision>1496</cp:revision>
  <cp:lastPrinted>2016-11-25T13:54:31Z</cp:lastPrinted>
  <dcterms:created xsi:type="dcterms:W3CDTF">2003-09-29T03:53:55Z</dcterms:created>
  <dcterms:modified xsi:type="dcterms:W3CDTF">2016-11-30T18:01:27Z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0x0101005E6801225366EF4084288B20FCC1D633020060C2EC393954904E8EEA8C9A3EE68CC6</vt:lpwstr>
  </property>
  <property fmtid="{D5CDD505-2E9C-101B-9397-08002B2CF9AE}" pid="3" name="_dlc_DocIdItemGuid">
    <vt:lpwstr>d852ca7b-33c1-49be-b572-03e6b8f4088d</vt:lpwstr>
  </property>
  <property fmtid="{D5CDD505-2E9C-101B-9397-08002B2CF9AE}" pid="4" name="TaxKeyword">
    <vt:lpwstr/>
  </property>
  <property fmtid="{D5CDD505-2E9C-101B-9397-08002B2CF9AE}" pid="5" name="Activity">
    <vt:lpwstr/>
  </property>
  <property fmtid="{D5CDD505-2E9C-101B-9397-08002B2CF9AE}" pid="6" name="Work Group">
    <vt:lpwstr>242;#Networked Economies|9865e3f3-5176-497b-b04e-4f3b0ec41ce9</vt:lpwstr>
  </property>
  <property fmtid="{D5CDD505-2E9C-101B-9397-08002B2CF9AE}" pid="7" name="Task Document Type">
    <vt:lpwstr>36;#Programs|f34ddaa6-4166-47fa-9aea-2ffd744bda33</vt:lpwstr>
  </property>
  <property fmtid="{D5CDD505-2E9C-101B-9397-08002B2CF9AE}" pid="8" name="WorkflowChangePath">
    <vt:lpwstr>102b0de5-4662-49d1-934c-63d3c21d076f,4;</vt:lpwstr>
  </property>
</Properties>
</file>