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1pPr>
    <a:lvl2pPr marL="0" marR="0" indent="228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2pPr>
    <a:lvl3pPr marL="0" marR="0" indent="457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3pPr>
    <a:lvl4pPr marL="0" marR="0" indent="685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4pPr>
    <a:lvl5pPr marL="0" marR="0" indent="9144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5pPr>
    <a:lvl6pPr marL="0" marR="0" indent="11430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6pPr>
    <a:lvl7pPr marL="0" marR="0" indent="13716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7pPr>
    <a:lvl8pPr marL="0" marR="0" indent="16002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8pPr>
    <a:lvl9pPr marL="0" marR="0" indent="182880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398CCE"/>
          </a:solidFill>
        </a:fill>
      </a:tcStyle>
    </a:firstCol>
    <a:lastRow>
      <a:tcTxStyle b="off" i="off">
        <a:fontRef idx="minor">
          <a:srgbClr val="000000"/>
        </a:fontRef>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a:ea typeface="Helvetica"/>
          <a:cs typeface="Helvetica"/>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5AC831"/>
          </a:solidFill>
        </a:fill>
      </a:tcStyle>
    </a:firstCol>
    <a:lastRow>
      <a:tcTxStyle b="off" i="off">
        <a:fontRef idx="minor">
          <a:srgbClr val="000000"/>
        </a:fontRef>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lastRow>
    <a:firstRow>
      <a:tcTxStyle b="on" i="off">
        <a:font>
          <a:latin typeface="Helvetica"/>
          <a:ea typeface="Helvetica"/>
          <a:cs typeface="Helvetica"/>
        </a:font>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2"/>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E6E3D7"/>
          </a:solidFill>
        </a:fill>
      </a:tcStyle>
    </a:wholeTbl>
    <a:band2H>
      <a:tcTxStyle/>
      <a:tcStyle>
        <a:tcBdr/>
        <a:fill>
          <a:solidFill>
            <a:srgbClr val="C3C2C2"/>
          </a:solidFill>
        </a:fill>
      </a:tcStyle>
    </a:band2H>
    <a:firstCol>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09C99"/>
          </a:solidFill>
        </a:fill>
      </a:tcStyle>
    </a:firstCol>
    <a:la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lastRow>
    <a:firstRow>
      <a:tcTxStyle b="on" i="off">
        <a:font>
          <a:latin typeface="Helvetica"/>
          <a:ea typeface="Helvetica"/>
          <a:cs typeface="Helvetica"/>
        </a:font>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97764E"/>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EBEBEB"/>
          </a:solidFill>
        </a:fill>
      </a:tcStyle>
    </a:wholeTbl>
    <a:band2H>
      <a:tcTxStyle/>
      <a:tcStyle>
        <a:tcBdr/>
        <a:fill>
          <a:solidFill>
            <a:srgbClr val="DCE5E6"/>
          </a:solidFill>
        </a:fill>
      </a:tcStyle>
    </a:band2H>
    <a:firstCol>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Col>
    <a:la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lastRow>
    <a:firstRow>
      <a:tcTxStyle b="on" i="off">
        <a:font>
          <a:latin typeface="Helvetica"/>
          <a:ea typeface="Helvetica"/>
          <a:cs typeface="Helvetica"/>
        </a:font>
        <a:srgbClr val="FFFFFF"/>
      </a:tcTxStyle>
      <a:tcStyle>
        <a:tcBdr>
          <a:left>
            <a:ln w="12700" cap="flat">
              <a:solidFill>
                <a:srgbClr val="000000"/>
              </a:solidFill>
              <a:prstDash val="solid"/>
              <a:miter lim="400000"/>
            </a:ln>
          </a:left>
          <a:right>
            <a:ln w="12700" cap="flat">
              <a:solidFill>
                <a:srgbClr val="000000"/>
              </a:solidFill>
              <a:prstDash val="solid"/>
              <a:miter lim="400000"/>
            </a:ln>
          </a:right>
          <a:top>
            <a:ln w="12700" cap="flat">
              <a:solidFill>
                <a:srgbClr val="000000"/>
              </a:solidFill>
              <a:prstDash val="solid"/>
              <a:miter lim="400000"/>
            </a:ln>
          </a:top>
          <a:bottom>
            <a:ln w="12700" cap="flat">
              <a:solidFill>
                <a:srgbClr val="000000"/>
              </a:solidFill>
              <a:prstDash val="solid"/>
              <a:miter lim="400000"/>
            </a:ln>
          </a:bottom>
          <a:insideH>
            <a:ln w="12700" cap="flat">
              <a:solidFill>
                <a:srgbClr val="000000"/>
              </a:solidFill>
              <a:prstDash val="solid"/>
              <a:miter lim="400000"/>
            </a:ln>
          </a:insideH>
          <a:insideV>
            <a:ln w="12700" cap="flat">
              <a:solidFill>
                <a:srgbClr val="000000"/>
              </a:solidFill>
              <a:prstDash val="solid"/>
              <a:miter lim="400000"/>
            </a:ln>
          </a:insideV>
        </a:tcBdr>
        <a:fill>
          <a:solidFill>
            <a:srgbClr val="5E7790"/>
          </a:solidFill>
        </a:fill>
      </a:tcStyle>
    </a:firstRow>
  </a:tblStyle>
  <a:tblStyle styleId="{33BA23B1-9221-436E-865A-0063620EA4FD}" styleName="">
    <a:tblBg/>
    <a:wholeTbl>
      <a:tcTxStyle b="off" i="off">
        <a:fontRef idx="minor">
          <a:srgbClr val="000000"/>
        </a:fontRef>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D0D1D2"/>
          </a:solidFill>
        </a:fill>
      </a:tcStyle>
    </a:wholeTbl>
    <a:band2H>
      <a:tcTxStyle/>
      <a:tcStyle>
        <a:tcBdr/>
        <a:fill>
          <a:solidFill>
            <a:srgbClr val="DEDEDF"/>
          </a:solidFill>
        </a:fill>
      </a:tcStyle>
    </a:band2H>
    <a:firstCol>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761"/>
          </a:solidFill>
        </a:fill>
      </a:tcStyle>
    </a:firstCol>
    <a:la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909398"/>
          </a:solidFill>
        </a:fill>
      </a:tcStyle>
    </a:lastRow>
    <a:firstRow>
      <a:tcTxStyle b="on" i="off">
        <a:font>
          <a:latin typeface="Helvetica"/>
          <a:ea typeface="Helvetica"/>
          <a:cs typeface="Helvetica"/>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67C85"/>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a:ea typeface="Helvetica"/>
          <a:cs typeface="Helvetica"/>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a:ea typeface="Helvetica"/>
          <a:cs typeface="Helvetica"/>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8" d="100"/>
          <a:sy n="58" d="100"/>
        </p:scale>
        <p:origin x="105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4072457003"/>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 name="Shape 122"/>
          <p:cNvSpPr>
            <a:spLocks noGrp="1" noRot="1" noChangeAspect="1"/>
          </p:cNvSpPr>
          <p:nvPr>
            <p:ph type="sldImg"/>
          </p:nvPr>
        </p:nvSpPr>
        <p:spPr>
          <a:prstGeom prst="rect">
            <a:avLst/>
          </a:prstGeom>
        </p:spPr>
        <p:txBody>
          <a:bodyPr/>
          <a:lstStyle/>
          <a:p>
            <a:endParaRPr/>
          </a:p>
        </p:txBody>
      </p:sp>
      <p:sp>
        <p:nvSpPr>
          <p:cNvPr id="123" name="Shape 123"/>
          <p:cNvSpPr>
            <a:spLocks noGrp="1"/>
          </p:cNvSpPr>
          <p:nvPr>
            <p:ph type="body" sz="quarter" idx="1"/>
          </p:nvPr>
        </p:nvSpPr>
        <p:spPr>
          <a:prstGeom prst="rect">
            <a:avLst/>
          </a:prstGeom>
        </p:spPr>
        <p:txBody>
          <a:bodyPr/>
          <a:lstStyle/>
          <a:p>
            <a:r>
              <a:t>¿What is DD?</a:t>
            </a:r>
          </a:p>
          <a:p>
            <a:endParaRPr/>
          </a:p>
          <a:p>
            <a:r>
              <a:t>¿How we produce our data? </a:t>
            </a:r>
          </a:p>
          <a:p>
            <a:r>
              <a:t>actually we have  4 different areas, research and policy, advocacy, projects&amp;administration and tech area. we work with a variety funders producing different kind of material (analises, policy papers, mappings, legislative Analysis, campaigns, stickers, workshop materials, presentations, technical critical analyses tools and responses)</a:t>
            </a:r>
          </a:p>
          <a:p>
            <a:r>
              <a:t>but there are some struggles that dont respond to any funder, as our fight against tpp, that give us expertice to fight on different fronts, but you cant present as a project in itself.</a:t>
            </a:r>
          </a:p>
          <a:p>
            <a:r>
              <a:t>as we have partners working in different countries by the region, we coordinate throught 'slack' and we use tools that point to preserve our privacy that we can administrate through our own server as kanban, 0xacab, and services that provide anonimity as jitsi calls, riseup pads. we work over digital, and if its physical, we digitalize it.</a:t>
            </a:r>
          </a:p>
          <a:p>
            <a:endParaRPr/>
          </a:p>
          <a:p>
            <a:endParaRPr/>
          </a:p>
          <a:p>
            <a:r>
              <a:t>Who cares about the data? </a:t>
            </a:r>
          </a:p>
          <a:p>
            <a:r>
              <a:t>internal for coordination and accesible preservation, and external</a:t>
            </a:r>
          </a:p>
          <a:p>
            <a:r>
              <a:t>at the beggining (like 10 years ago), dd was the only organization in latin américa that works with human rights on internet, mainly focused on acces to knowledge, actually we are coordinating efforts with organizations all over the region and we realized that we having stronger organizations locally, all over the region is the best way to made our work more effective and relevant, we think having our data accessible to their organizations can contribute to their strenghthening, also journalists, investigators, policy makers...</a:t>
            </a:r>
          </a:p>
        </p:txBody>
      </p:sp>
    </p:spTree>
    <p:extLst>
      <p:ext uri="{BB962C8B-B14F-4D97-AF65-F5344CB8AC3E}">
        <p14:creationId xmlns:p14="http://schemas.microsoft.com/office/powerpoint/2010/main" val="30589914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 name="Shape 126"/>
          <p:cNvSpPr>
            <a:spLocks noGrp="1" noRot="1" noChangeAspect="1"/>
          </p:cNvSpPr>
          <p:nvPr>
            <p:ph type="sldImg"/>
          </p:nvPr>
        </p:nvSpPr>
        <p:spPr>
          <a:prstGeom prst="rect">
            <a:avLst/>
          </a:prstGeom>
        </p:spPr>
        <p:txBody>
          <a:bodyPr/>
          <a:lstStyle/>
          <a:p>
            <a:endParaRPr/>
          </a:p>
        </p:txBody>
      </p:sp>
      <p:sp>
        <p:nvSpPr>
          <p:cNvPr id="127" name="Shape 127"/>
          <p:cNvSpPr>
            <a:spLocks noGrp="1"/>
          </p:cNvSpPr>
          <p:nvPr>
            <p:ph type="body" sz="quarter" idx="1"/>
          </p:nvPr>
        </p:nvSpPr>
        <p:spPr>
          <a:prstGeom prst="rect">
            <a:avLst/>
          </a:prstGeom>
        </p:spPr>
        <p:txBody>
          <a:bodyPr/>
          <a:lstStyle/>
          <a:p>
            <a:r>
              <a:t>Characteristics:</a:t>
            </a:r>
          </a:p>
          <a:p>
            <a:r>
              <a:t>Internal and external access with role separation</a:t>
            </a:r>
          </a:p>
          <a:p>
            <a:r>
              <a:t>Metadata management (storage, publication, search)</a:t>
            </a:r>
          </a:p>
          <a:p>
            <a:r>
              <a:t>Integrated with the workflow (the less extra work as possible, present the dms as a tool, try to integrate from the beginning of our processes)</a:t>
            </a:r>
          </a:p>
        </p:txBody>
      </p:sp>
    </p:spTree>
    <p:extLst>
      <p:ext uri="{BB962C8B-B14F-4D97-AF65-F5344CB8AC3E}">
        <p14:creationId xmlns:p14="http://schemas.microsoft.com/office/powerpoint/2010/main" val="161638813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0" name="Shape 130"/>
          <p:cNvSpPr>
            <a:spLocks noGrp="1" noRot="1" noChangeAspect="1"/>
          </p:cNvSpPr>
          <p:nvPr>
            <p:ph type="sldImg"/>
          </p:nvPr>
        </p:nvSpPr>
        <p:spPr>
          <a:prstGeom prst="rect">
            <a:avLst/>
          </a:prstGeom>
        </p:spPr>
        <p:txBody>
          <a:bodyPr/>
          <a:lstStyle/>
          <a:p>
            <a:endParaRPr/>
          </a:p>
        </p:txBody>
      </p:sp>
      <p:sp>
        <p:nvSpPr>
          <p:cNvPr id="131" name="Shape 131"/>
          <p:cNvSpPr>
            <a:spLocks noGrp="1"/>
          </p:cNvSpPr>
          <p:nvPr>
            <p:ph type="body" sz="quarter" idx="1"/>
          </p:nvPr>
        </p:nvSpPr>
        <p:spPr>
          <a:prstGeom prst="rect">
            <a:avLst/>
          </a:prstGeom>
        </p:spPr>
        <p:txBody>
          <a:bodyPr/>
          <a:lstStyle/>
          <a:p>
            <a:r>
              <a:t>What went well? (heladito, perrito anonimato)</a:t>
            </a:r>
          </a:p>
          <a:p>
            <a:r>
              <a:t>Replication (as we always have had an access to knowledge position, specialized professionals, collaborative work-platform instead of private software, working in open/standard formats from the beggining) </a:t>
            </a:r>
          </a:p>
          <a:p>
            <a:r>
              <a:t>Security (ensure privacy, anonimity when its required, contract and protocols built case by case, encoded in transport and storage, compartimentalized DMS with 3 differents level of access, sensitive data aisled, access through VPN)</a:t>
            </a:r>
          </a:p>
        </p:txBody>
      </p:sp>
    </p:spTree>
    <p:extLst>
      <p:ext uri="{BB962C8B-B14F-4D97-AF65-F5344CB8AC3E}">
        <p14:creationId xmlns:p14="http://schemas.microsoft.com/office/powerpoint/2010/main" val="30946403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4" name="Shape 134"/>
          <p:cNvSpPr>
            <a:spLocks noGrp="1" noRot="1" noChangeAspect="1"/>
          </p:cNvSpPr>
          <p:nvPr>
            <p:ph type="sldImg"/>
          </p:nvPr>
        </p:nvSpPr>
        <p:spPr>
          <a:prstGeom prst="rect">
            <a:avLst/>
          </a:prstGeom>
        </p:spPr>
        <p:txBody>
          <a:bodyPr/>
          <a:lstStyle/>
          <a:p>
            <a:endParaRPr/>
          </a:p>
        </p:txBody>
      </p:sp>
      <p:sp>
        <p:nvSpPr>
          <p:cNvPr id="135" name="Shape 135"/>
          <p:cNvSpPr>
            <a:spLocks noGrp="1"/>
          </p:cNvSpPr>
          <p:nvPr>
            <p:ph type="body" sz="quarter" idx="1"/>
          </p:nvPr>
        </p:nvSpPr>
        <p:spPr>
          <a:prstGeom prst="rect">
            <a:avLst/>
          </a:prstGeom>
        </p:spPr>
        <p:txBody>
          <a:bodyPr/>
          <a:lstStyle/>
          <a:p>
            <a:r>
              <a:t>What was a challenge </a:t>
            </a:r>
          </a:p>
          <a:p>
            <a:endParaRPr/>
          </a:p>
          <a:p>
            <a:r>
              <a:t>Standarization</a:t>
            </a:r>
          </a:p>
          <a:p>
            <a:r>
              <a:t>Different formats and types of data, categorization and organization, probably we can't force somebody of thinking the same as us in terms of how they structure their information, we can provide guides over the subjects that we work, but any effort based on a rigid structure, probably will fail in the further future)</a:t>
            </a:r>
          </a:p>
          <a:p>
            <a:r>
              <a:t>- Integrity</a:t>
            </a:r>
          </a:p>
          <a:p>
            <a:r>
              <a:t>the dms software will check the integrity of the files, otherwise it crashes</a:t>
            </a:r>
          </a:p>
          <a:p>
            <a:r>
              <a:t>- Storage</a:t>
            </a:r>
          </a:p>
          <a:p>
            <a:r>
              <a:t>1 centralizated repository, saving the main file and then only the changes over its versions as a way to save space, </a:t>
            </a:r>
          </a:p>
          <a:p>
            <a:r>
              <a:t>- Distribution</a:t>
            </a:r>
          </a:p>
          <a:p>
            <a:r>
              <a:t>archive.org and the p2p cuestion</a:t>
            </a:r>
          </a:p>
        </p:txBody>
      </p:sp>
    </p:spTree>
    <p:extLst>
      <p:ext uri="{BB962C8B-B14F-4D97-AF65-F5344CB8AC3E}">
        <p14:creationId xmlns:p14="http://schemas.microsoft.com/office/powerpoint/2010/main" val="29871666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8" name="Shape 138"/>
          <p:cNvSpPr>
            <a:spLocks noGrp="1" noRot="1" noChangeAspect="1"/>
          </p:cNvSpPr>
          <p:nvPr>
            <p:ph type="sldImg"/>
          </p:nvPr>
        </p:nvSpPr>
        <p:spPr>
          <a:prstGeom prst="rect">
            <a:avLst/>
          </a:prstGeom>
        </p:spPr>
        <p:txBody>
          <a:bodyPr/>
          <a:lstStyle/>
          <a:p>
            <a:endParaRPr/>
          </a:p>
        </p:txBody>
      </p:sp>
      <p:sp>
        <p:nvSpPr>
          <p:cNvPr id="139" name="Shape 139"/>
          <p:cNvSpPr>
            <a:spLocks noGrp="1"/>
          </p:cNvSpPr>
          <p:nvPr>
            <p:ph type="body" sz="quarter" idx="1"/>
          </p:nvPr>
        </p:nvSpPr>
        <p:spPr>
          <a:prstGeom prst="rect">
            <a:avLst/>
          </a:prstGeom>
        </p:spPr>
        <p:txBody>
          <a:bodyPr/>
          <a:lstStyle/>
          <a:p>
            <a:r>
              <a:t>What have you learned through the process of the project?</a:t>
            </a:r>
          </a:p>
          <a:p>
            <a:r>
              <a:t>- We share / We collect</a:t>
            </a:r>
          </a:p>
          <a:p>
            <a:r>
              <a:t>when we share is a point when we think our information has reaching a point that is relevant to share, we discover that it is the best way to integrate the dms to our workflow cause we are always sharing our work between our peers or getting comments of our supervisor</a:t>
            </a:r>
          </a:p>
          <a:p>
            <a:endParaRPr/>
          </a:p>
          <a:p>
            <a:r>
              <a:t>- Metadata, </a:t>
            </a:r>
          </a:p>
          <a:p>
            <a:r>
              <a:t>adding descriptions of the information as a way to ensure that it will be usefull or someonencan easily find it/ some of the metadata is generated automatically (date, version..) and some you need to describe manually (subjects, actors, countries involved, resolutions)</a:t>
            </a:r>
          </a:p>
          <a:p>
            <a:r>
              <a:t>	⁃	also there are some subjects that are related, or change their names through the time</a:t>
            </a:r>
          </a:p>
          <a:p>
            <a:endParaRPr/>
          </a:p>
          <a:p>
            <a:r>
              <a:t>- Latin América / Freedom of expression issues; sometimes there is some people that ' want to several information dissapear, so is very important toseriously take care of it, as we do with the personal data of our sources.</a:t>
            </a:r>
          </a:p>
          <a:p>
            <a:endParaRPr/>
          </a:p>
          <a:p>
            <a:r>
              <a:t>- Images are the favourite resource that we share with other organizations, our graphic advocacy work requires lots of critical processes and </a:t>
            </a:r>
          </a:p>
          <a:p>
            <a:r>
              <a:t>we are recognized between our partners about that and we are helping them to improve their visual comunications processes, by our expertice and also with the materials.</a:t>
            </a:r>
          </a:p>
        </p:txBody>
      </p:sp>
    </p:spTree>
    <p:extLst>
      <p:ext uri="{BB962C8B-B14F-4D97-AF65-F5344CB8AC3E}">
        <p14:creationId xmlns:p14="http://schemas.microsoft.com/office/powerpoint/2010/main" val="23754251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ítulo y subtítulo">
    <p:spTree>
      <p:nvGrpSpPr>
        <p:cNvPr id="1" name=""/>
        <p:cNvGrpSpPr/>
        <p:nvPr/>
      </p:nvGrpSpPr>
      <p:grpSpPr>
        <a:xfrm>
          <a:off x="0" y="0"/>
          <a:ext cx="0" cy="0"/>
          <a:chOff x="0" y="0"/>
          <a:chExt cx="0" cy="0"/>
        </a:xfrm>
      </p:grpSpPr>
      <p:sp>
        <p:nvSpPr>
          <p:cNvPr id="11" name="Shape 11"/>
          <p:cNvSpPr>
            <a:spLocks noGrp="1"/>
          </p:cNvSpPr>
          <p:nvPr>
            <p:ph type="title"/>
          </p:nvPr>
        </p:nvSpPr>
        <p:spPr>
          <a:xfrm>
            <a:off x="1270000" y="1638300"/>
            <a:ext cx="10464800" cy="3302000"/>
          </a:xfrm>
          <a:prstGeom prst="rect">
            <a:avLst/>
          </a:prstGeom>
        </p:spPr>
        <p:txBody>
          <a:bodyPr anchor="b"/>
          <a:lstStyle/>
          <a:p>
            <a:r>
              <a:t>Texto del título</a:t>
            </a:r>
          </a:p>
        </p:txBody>
      </p:sp>
      <p:sp>
        <p:nvSpPr>
          <p:cNvPr id="12" name="Shape 12"/>
          <p:cNvSpPr>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Nivel de texto 1</a:t>
            </a:r>
          </a:p>
          <a:p>
            <a:pPr lvl="1"/>
            <a:r>
              <a:t>Nivel de texto 2</a:t>
            </a:r>
          </a:p>
          <a:p>
            <a:pPr lvl="2"/>
            <a:r>
              <a:t>Nivel de texto 3</a:t>
            </a:r>
          </a:p>
          <a:p>
            <a:pPr lvl="3"/>
            <a:r>
              <a:t>Nivel de texto 4</a:t>
            </a:r>
          </a:p>
          <a:p>
            <a:pPr lvl="4"/>
            <a:r>
              <a:t>Nivel de texto 5</a:t>
            </a:r>
          </a:p>
        </p:txBody>
      </p:sp>
      <p:sp>
        <p:nvSpPr>
          <p:cNvPr id="13" name="Shape 1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Cita">
    <p:spTree>
      <p:nvGrpSpPr>
        <p:cNvPr id="1" name=""/>
        <p:cNvGrpSpPr/>
        <p:nvPr/>
      </p:nvGrpSpPr>
      <p:grpSpPr>
        <a:xfrm>
          <a:off x="0" y="0"/>
          <a:ext cx="0" cy="0"/>
          <a:chOff x="0" y="0"/>
          <a:chExt cx="0" cy="0"/>
        </a:xfrm>
      </p:grpSpPr>
      <p:sp>
        <p:nvSpPr>
          <p:cNvPr id="93" name="Shape 93"/>
          <p:cNvSpPr>
            <a:spLocks noGrp="1"/>
          </p:cNvSpPr>
          <p:nvPr>
            <p:ph type="body" sz="quarter" idx="13"/>
          </p:nvPr>
        </p:nvSpPr>
        <p:spPr>
          <a:xfrm>
            <a:off x="1270000" y="6362700"/>
            <a:ext cx="10464800" cy="469900"/>
          </a:xfrm>
          <a:prstGeom prst="rect">
            <a:avLst/>
          </a:prstGeom>
        </p:spPr>
        <p:txBody>
          <a:bodyPr anchor="t">
            <a:spAutoFit/>
          </a:bodyPr>
          <a:lstStyle>
            <a:lvl1pPr marL="0" indent="0" algn="ctr">
              <a:spcBef>
                <a:spcPts val="0"/>
              </a:spcBef>
              <a:buSzTx/>
              <a:buNone/>
              <a:defRPr sz="2400"/>
            </a:lvl1pPr>
          </a:lstStyle>
          <a:p>
            <a:r>
              <a:t>– Juan López</a:t>
            </a:r>
          </a:p>
        </p:txBody>
      </p:sp>
      <p:sp>
        <p:nvSpPr>
          <p:cNvPr id="94" name="Shape 94"/>
          <p:cNvSpPr>
            <a:spLocks noGrp="1"/>
          </p:cNvSpPr>
          <p:nvPr>
            <p:ph type="body" sz="quarter" idx="14"/>
          </p:nvPr>
        </p:nvSpPr>
        <p:spPr>
          <a:xfrm>
            <a:off x="1270000" y="4267200"/>
            <a:ext cx="10464800" cy="685800"/>
          </a:xfrm>
          <a:prstGeom prst="rect">
            <a:avLst/>
          </a:prstGeom>
        </p:spPr>
        <p:txBody>
          <a:bodyPr>
            <a:spAutoFit/>
          </a:bodyPr>
          <a:lstStyle>
            <a:lvl1pPr marL="0" indent="0" algn="ctr">
              <a:spcBef>
                <a:spcPts val="0"/>
              </a:spcBef>
              <a:buSzTx/>
              <a:buNone/>
              <a:defRPr sz="3800"/>
            </a:lvl1pPr>
          </a:lstStyle>
          <a:p>
            <a:r>
              <a:t>“Escribir una cita aquí” </a:t>
            </a:r>
          </a:p>
        </p:txBody>
      </p:sp>
      <p:sp>
        <p:nvSpPr>
          <p:cNvPr id="95" name="Shape 95"/>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02" name="Shape 102"/>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Shape 103"/>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En blanco">
    <p:spTree>
      <p:nvGrpSpPr>
        <p:cNvPr id="1" name=""/>
        <p:cNvGrpSpPr/>
        <p:nvPr/>
      </p:nvGrpSpPr>
      <p:grpSpPr>
        <a:xfrm>
          <a:off x="0" y="0"/>
          <a:ext cx="0" cy="0"/>
          <a:chOff x="0" y="0"/>
          <a:chExt cx="0" cy="0"/>
        </a:xfrm>
      </p:grpSpPr>
      <p:sp>
        <p:nvSpPr>
          <p:cNvPr id="110" name="Shape 110"/>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Foto (horizontal)">
    <p:spTree>
      <p:nvGrpSpPr>
        <p:cNvPr id="1" name=""/>
        <p:cNvGrpSpPr/>
        <p:nvPr/>
      </p:nvGrpSpPr>
      <p:grpSpPr>
        <a:xfrm>
          <a:off x="0" y="0"/>
          <a:ext cx="0" cy="0"/>
          <a:chOff x="0" y="0"/>
          <a:chExt cx="0" cy="0"/>
        </a:xfrm>
      </p:grpSpPr>
      <p:sp>
        <p:nvSpPr>
          <p:cNvPr id="20" name="Shape 20"/>
          <p:cNvSpPr>
            <a:spLocks noGrp="1"/>
          </p:cNvSpPr>
          <p:nvPr>
            <p:ph type="pic" idx="13"/>
          </p:nvPr>
        </p:nvSpPr>
        <p:spPr>
          <a:xfrm>
            <a:off x="1606550" y="635000"/>
            <a:ext cx="9779000" cy="5918200"/>
          </a:xfrm>
          <a:prstGeom prst="rect">
            <a:avLst/>
          </a:prstGeom>
        </p:spPr>
        <p:txBody>
          <a:bodyPr lIns="91439" tIns="45719" rIns="91439" bIns="45719" anchor="t">
            <a:noAutofit/>
          </a:bodyPr>
          <a:lstStyle/>
          <a:p>
            <a:endParaRPr/>
          </a:p>
        </p:txBody>
      </p:sp>
      <p:sp>
        <p:nvSpPr>
          <p:cNvPr id="21" name="Shape 21"/>
          <p:cNvSpPr>
            <a:spLocks noGrp="1"/>
          </p:cNvSpPr>
          <p:nvPr>
            <p:ph type="title"/>
          </p:nvPr>
        </p:nvSpPr>
        <p:spPr>
          <a:xfrm>
            <a:off x="1270000" y="6718300"/>
            <a:ext cx="10464800" cy="1422400"/>
          </a:xfrm>
          <a:prstGeom prst="rect">
            <a:avLst/>
          </a:prstGeom>
        </p:spPr>
        <p:txBody>
          <a:bodyPr anchor="b"/>
          <a:lstStyle/>
          <a:p>
            <a:r>
              <a:t>Texto del título</a:t>
            </a:r>
          </a:p>
        </p:txBody>
      </p:sp>
      <p:sp>
        <p:nvSpPr>
          <p:cNvPr id="22" name="Shape 22"/>
          <p:cNvSpPr>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Nivel de texto 1</a:t>
            </a:r>
          </a:p>
          <a:p>
            <a:pPr lvl="1"/>
            <a:r>
              <a:t>Nivel de texto 2</a:t>
            </a:r>
          </a:p>
          <a:p>
            <a:pPr lvl="2"/>
            <a:r>
              <a:t>Nivel de texto 3</a:t>
            </a:r>
          </a:p>
          <a:p>
            <a:pPr lvl="3"/>
            <a:r>
              <a:t>Nivel de texto 4</a:t>
            </a:r>
          </a:p>
          <a:p>
            <a:pPr lvl="4"/>
            <a:r>
              <a:t>Nivel de texto 5</a:t>
            </a:r>
          </a:p>
        </p:txBody>
      </p:sp>
      <p:sp>
        <p:nvSpPr>
          <p:cNvPr id="23" name="Shape 23"/>
          <p:cNvSpPr>
            <a:spLocks noGrp="1"/>
          </p:cNvSpPr>
          <p:nvPr>
            <p:ph type="sldNum" sz="quarter" idx="2"/>
          </p:nvPr>
        </p:nvSpPr>
        <p:spPr>
          <a:xfrm>
            <a:off x="6311798" y="9245600"/>
            <a:ext cx="368504" cy="381000"/>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ítulo (centro)">
    <p:spTree>
      <p:nvGrpSpPr>
        <p:cNvPr id="1" name=""/>
        <p:cNvGrpSpPr/>
        <p:nvPr/>
      </p:nvGrpSpPr>
      <p:grpSpPr>
        <a:xfrm>
          <a:off x="0" y="0"/>
          <a:ext cx="0" cy="0"/>
          <a:chOff x="0" y="0"/>
          <a:chExt cx="0" cy="0"/>
        </a:xfrm>
      </p:grpSpPr>
      <p:sp>
        <p:nvSpPr>
          <p:cNvPr id="30" name="Shape 30"/>
          <p:cNvSpPr>
            <a:spLocks noGrp="1"/>
          </p:cNvSpPr>
          <p:nvPr>
            <p:ph type="title"/>
          </p:nvPr>
        </p:nvSpPr>
        <p:spPr>
          <a:xfrm>
            <a:off x="1270000" y="3225800"/>
            <a:ext cx="10464800" cy="3302000"/>
          </a:xfrm>
          <a:prstGeom prst="rect">
            <a:avLst/>
          </a:prstGeom>
        </p:spPr>
        <p:txBody>
          <a:bodyPr/>
          <a:lstStyle/>
          <a:p>
            <a:r>
              <a:t>Texto del título</a:t>
            </a:r>
          </a:p>
        </p:txBody>
      </p:sp>
      <p:sp>
        <p:nvSpPr>
          <p:cNvPr id="31" name="Shape 3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Foto (vertical)">
    <p:spTree>
      <p:nvGrpSpPr>
        <p:cNvPr id="1" name=""/>
        <p:cNvGrpSpPr/>
        <p:nvPr/>
      </p:nvGrpSpPr>
      <p:grpSpPr>
        <a:xfrm>
          <a:off x="0" y="0"/>
          <a:ext cx="0" cy="0"/>
          <a:chOff x="0" y="0"/>
          <a:chExt cx="0" cy="0"/>
        </a:xfrm>
      </p:grpSpPr>
      <p:sp>
        <p:nvSpPr>
          <p:cNvPr id="38" name="Shape 38"/>
          <p:cNvSpPr>
            <a:spLocks noGrp="1"/>
          </p:cNvSpPr>
          <p:nvPr>
            <p:ph type="pic" sz="half" idx="13"/>
          </p:nvPr>
        </p:nvSpPr>
        <p:spPr>
          <a:xfrm>
            <a:off x="6718300" y="635000"/>
            <a:ext cx="5334000" cy="8229600"/>
          </a:xfrm>
          <a:prstGeom prst="rect">
            <a:avLst/>
          </a:prstGeom>
        </p:spPr>
        <p:txBody>
          <a:bodyPr lIns="91439" tIns="45719" rIns="91439" bIns="45719" anchor="t">
            <a:noAutofit/>
          </a:bodyPr>
          <a:lstStyle/>
          <a:p>
            <a:endParaRPr/>
          </a:p>
        </p:txBody>
      </p:sp>
      <p:sp>
        <p:nvSpPr>
          <p:cNvPr id="39" name="Shape 39"/>
          <p:cNvSpPr>
            <a:spLocks noGrp="1"/>
          </p:cNvSpPr>
          <p:nvPr>
            <p:ph type="title"/>
          </p:nvPr>
        </p:nvSpPr>
        <p:spPr>
          <a:xfrm>
            <a:off x="952500" y="635000"/>
            <a:ext cx="5334000" cy="3987800"/>
          </a:xfrm>
          <a:prstGeom prst="rect">
            <a:avLst/>
          </a:prstGeom>
        </p:spPr>
        <p:txBody>
          <a:bodyPr anchor="b"/>
          <a:lstStyle>
            <a:lvl1pPr>
              <a:defRPr sz="6000"/>
            </a:lvl1pPr>
          </a:lstStyle>
          <a:p>
            <a:r>
              <a:t>Texto del título</a:t>
            </a:r>
          </a:p>
        </p:txBody>
      </p:sp>
      <p:sp>
        <p:nvSpPr>
          <p:cNvPr id="40" name="Shape 40"/>
          <p:cNvSpPr>
            <a:spLocks noGrp="1"/>
          </p:cNvSpPr>
          <p:nvPr>
            <p:ph type="body" sz="quarter" idx="1"/>
          </p:nvPr>
        </p:nvSpPr>
        <p:spPr>
          <a:xfrm>
            <a:off x="952500" y="4762500"/>
            <a:ext cx="5334000" cy="4102100"/>
          </a:xfrm>
          <a:prstGeom prst="rect">
            <a:avLst/>
          </a:prstGeom>
        </p:spPr>
        <p:txBody>
          <a:bodyPr anchor="t"/>
          <a:lstStyle>
            <a:lvl1pPr marL="0" indent="0" algn="ctr">
              <a:spcBef>
                <a:spcPts val="0"/>
              </a:spcBef>
              <a:buSzTx/>
              <a:buNone/>
              <a:defRPr sz="3200"/>
            </a:lvl1pPr>
            <a:lvl2pPr marL="0" indent="228600" algn="ctr">
              <a:spcBef>
                <a:spcPts val="0"/>
              </a:spcBef>
              <a:buSzTx/>
              <a:buNone/>
              <a:defRPr sz="3200"/>
            </a:lvl2pPr>
            <a:lvl3pPr marL="0" indent="457200" algn="ctr">
              <a:spcBef>
                <a:spcPts val="0"/>
              </a:spcBef>
              <a:buSzTx/>
              <a:buNone/>
              <a:defRPr sz="3200"/>
            </a:lvl3pPr>
            <a:lvl4pPr marL="0" indent="685800" algn="ctr">
              <a:spcBef>
                <a:spcPts val="0"/>
              </a:spcBef>
              <a:buSzTx/>
              <a:buNone/>
              <a:defRPr sz="3200"/>
            </a:lvl4pPr>
            <a:lvl5pPr marL="0" indent="914400" algn="ctr">
              <a:spcBef>
                <a:spcPts val="0"/>
              </a:spcBef>
              <a:buSzTx/>
              <a:buNone/>
              <a:defRPr sz="3200"/>
            </a:lvl5pPr>
          </a:lstStyle>
          <a:p>
            <a:r>
              <a:t>Nivel de texto 1</a:t>
            </a:r>
          </a:p>
          <a:p>
            <a:pPr lvl="1"/>
            <a:r>
              <a:t>Nivel de texto 2</a:t>
            </a:r>
          </a:p>
          <a:p>
            <a:pPr lvl="2"/>
            <a:r>
              <a:t>Nivel de texto 3</a:t>
            </a:r>
          </a:p>
          <a:p>
            <a:pPr lvl="3"/>
            <a:r>
              <a:t>Nivel de texto 4</a:t>
            </a:r>
          </a:p>
          <a:p>
            <a:pPr lvl="4"/>
            <a:r>
              <a:t>Nivel de texto 5</a:t>
            </a:r>
          </a:p>
        </p:txBody>
      </p:sp>
      <p:sp>
        <p:nvSpPr>
          <p:cNvPr id="41" name="Shape 41"/>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ítulo (arriba)">
    <p:spTree>
      <p:nvGrpSpPr>
        <p:cNvPr id="1" name=""/>
        <p:cNvGrpSpPr/>
        <p:nvPr/>
      </p:nvGrpSpPr>
      <p:grpSpPr>
        <a:xfrm>
          <a:off x="0" y="0"/>
          <a:ext cx="0" cy="0"/>
          <a:chOff x="0" y="0"/>
          <a:chExt cx="0" cy="0"/>
        </a:xfrm>
      </p:grpSpPr>
      <p:sp>
        <p:nvSpPr>
          <p:cNvPr id="48" name="Shape 48"/>
          <p:cNvSpPr>
            <a:spLocks noGrp="1"/>
          </p:cNvSpPr>
          <p:nvPr>
            <p:ph type="title"/>
          </p:nvPr>
        </p:nvSpPr>
        <p:spPr>
          <a:prstGeom prst="rect">
            <a:avLst/>
          </a:prstGeom>
        </p:spPr>
        <p:txBody>
          <a:bodyPr/>
          <a:lstStyle/>
          <a:p>
            <a:r>
              <a:t>Texto del título</a:t>
            </a:r>
          </a:p>
        </p:txBody>
      </p:sp>
      <p:sp>
        <p:nvSpPr>
          <p:cNvPr id="49" name="Shape 49"/>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ítulo y viñetas">
    <p:spTree>
      <p:nvGrpSpPr>
        <p:cNvPr id="1" name=""/>
        <p:cNvGrpSpPr/>
        <p:nvPr/>
      </p:nvGrpSpPr>
      <p:grpSpPr>
        <a:xfrm>
          <a:off x="0" y="0"/>
          <a:ext cx="0" cy="0"/>
          <a:chOff x="0" y="0"/>
          <a:chExt cx="0" cy="0"/>
        </a:xfrm>
      </p:grpSpPr>
      <p:sp>
        <p:nvSpPr>
          <p:cNvPr id="56" name="Shape 56"/>
          <p:cNvSpPr>
            <a:spLocks noGrp="1"/>
          </p:cNvSpPr>
          <p:nvPr>
            <p:ph type="title"/>
          </p:nvPr>
        </p:nvSpPr>
        <p:spPr>
          <a:prstGeom prst="rect">
            <a:avLst/>
          </a:prstGeom>
        </p:spPr>
        <p:txBody>
          <a:bodyPr/>
          <a:lstStyle/>
          <a:p>
            <a:r>
              <a:t>Texto del título</a:t>
            </a:r>
          </a:p>
        </p:txBody>
      </p:sp>
      <p:sp>
        <p:nvSpPr>
          <p:cNvPr id="57" name="Shape 57"/>
          <p:cNvSpPr>
            <a:spLocks noGrp="1"/>
          </p:cNvSpPr>
          <p:nvPr>
            <p:ph type="body" idx="1"/>
          </p:nvPr>
        </p:nvSpPr>
        <p:spPr>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58" name="Shape 5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ítulo, viñetas y foto">
    <p:spTree>
      <p:nvGrpSpPr>
        <p:cNvPr id="1" name=""/>
        <p:cNvGrpSpPr/>
        <p:nvPr/>
      </p:nvGrpSpPr>
      <p:grpSpPr>
        <a:xfrm>
          <a:off x="0" y="0"/>
          <a:ext cx="0" cy="0"/>
          <a:chOff x="0" y="0"/>
          <a:chExt cx="0" cy="0"/>
        </a:xfrm>
      </p:grpSpPr>
      <p:sp>
        <p:nvSpPr>
          <p:cNvPr id="65" name="Shape 65"/>
          <p:cNvSpPr>
            <a:spLocks noGrp="1"/>
          </p:cNvSpPr>
          <p:nvPr>
            <p:ph type="pic" sz="half" idx="13"/>
          </p:nvPr>
        </p:nvSpPr>
        <p:spPr>
          <a:xfrm>
            <a:off x="6718300" y="2603500"/>
            <a:ext cx="5334000" cy="6286500"/>
          </a:xfrm>
          <a:prstGeom prst="rect">
            <a:avLst/>
          </a:prstGeom>
        </p:spPr>
        <p:txBody>
          <a:bodyPr lIns="91439" tIns="45719" rIns="91439" bIns="45719" anchor="t">
            <a:noAutofit/>
          </a:bodyPr>
          <a:lstStyle/>
          <a:p>
            <a:endParaRPr/>
          </a:p>
        </p:txBody>
      </p:sp>
      <p:sp>
        <p:nvSpPr>
          <p:cNvPr id="66" name="Shape 66"/>
          <p:cNvSpPr>
            <a:spLocks noGrp="1"/>
          </p:cNvSpPr>
          <p:nvPr>
            <p:ph type="title"/>
          </p:nvPr>
        </p:nvSpPr>
        <p:spPr>
          <a:prstGeom prst="rect">
            <a:avLst/>
          </a:prstGeom>
        </p:spPr>
        <p:txBody>
          <a:bodyPr/>
          <a:lstStyle/>
          <a:p>
            <a:r>
              <a:t>Texto del título</a:t>
            </a:r>
          </a:p>
        </p:txBody>
      </p:sp>
      <p:sp>
        <p:nvSpPr>
          <p:cNvPr id="67" name="Shape 67"/>
          <p:cNvSpPr>
            <a:spLocks noGrp="1"/>
          </p:cNvSpPr>
          <p:nvPr>
            <p:ph type="body" sz="half" idx="1"/>
          </p:nvPr>
        </p:nvSpPr>
        <p:spPr>
          <a:xfrm>
            <a:off x="952500" y="26035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Nivel de texto 1</a:t>
            </a:r>
          </a:p>
          <a:p>
            <a:pPr lvl="1"/>
            <a:r>
              <a:t>Nivel de texto 2</a:t>
            </a:r>
          </a:p>
          <a:p>
            <a:pPr lvl="2"/>
            <a:r>
              <a:t>Nivel de texto 3</a:t>
            </a:r>
          </a:p>
          <a:p>
            <a:pPr lvl="3"/>
            <a:r>
              <a:t>Nivel de texto 4</a:t>
            </a:r>
          </a:p>
          <a:p>
            <a:pPr lvl="4"/>
            <a:r>
              <a:t>Nivel de texto 5</a:t>
            </a:r>
          </a:p>
        </p:txBody>
      </p:sp>
      <p:sp>
        <p:nvSpPr>
          <p:cNvPr id="68" name="Shape 68"/>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Viñetas">
    <p:spTree>
      <p:nvGrpSpPr>
        <p:cNvPr id="1" name=""/>
        <p:cNvGrpSpPr/>
        <p:nvPr/>
      </p:nvGrpSpPr>
      <p:grpSpPr>
        <a:xfrm>
          <a:off x="0" y="0"/>
          <a:ext cx="0" cy="0"/>
          <a:chOff x="0" y="0"/>
          <a:chExt cx="0" cy="0"/>
        </a:xfrm>
      </p:grpSpPr>
      <p:sp>
        <p:nvSpPr>
          <p:cNvPr id="75" name="Shape 75"/>
          <p:cNvSpPr>
            <a:spLocks noGrp="1"/>
          </p:cNvSpPr>
          <p:nvPr>
            <p:ph type="body" idx="1"/>
          </p:nvPr>
        </p:nvSpPr>
        <p:spPr>
          <a:xfrm>
            <a:off x="952500" y="1270000"/>
            <a:ext cx="11099800" cy="7213600"/>
          </a:xfrm>
          <a:prstGeom prst="rect">
            <a:avLst/>
          </a:prstGeom>
        </p:spPr>
        <p:txBody>
          <a:bodyPr/>
          <a:lstStyle/>
          <a:p>
            <a:r>
              <a:t>Nivel de texto 1</a:t>
            </a:r>
          </a:p>
          <a:p>
            <a:pPr lvl="1"/>
            <a:r>
              <a:t>Nivel de texto 2</a:t>
            </a:r>
          </a:p>
          <a:p>
            <a:pPr lvl="2"/>
            <a:r>
              <a:t>Nivel de texto 3</a:t>
            </a:r>
          </a:p>
          <a:p>
            <a:pPr lvl="3"/>
            <a:r>
              <a:t>Nivel de texto 4</a:t>
            </a:r>
          </a:p>
          <a:p>
            <a:pPr lvl="4"/>
            <a:r>
              <a:t>Nivel de texto 5</a:t>
            </a:r>
          </a:p>
        </p:txBody>
      </p:sp>
      <p:sp>
        <p:nvSpPr>
          <p:cNvPr id="76" name="Shape 7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3 fotos">
    <p:spTree>
      <p:nvGrpSpPr>
        <p:cNvPr id="1" name=""/>
        <p:cNvGrpSpPr/>
        <p:nvPr/>
      </p:nvGrpSpPr>
      <p:grpSpPr>
        <a:xfrm>
          <a:off x="0" y="0"/>
          <a:ext cx="0" cy="0"/>
          <a:chOff x="0" y="0"/>
          <a:chExt cx="0" cy="0"/>
        </a:xfrm>
      </p:grpSpPr>
      <p:sp>
        <p:nvSpPr>
          <p:cNvPr id="83" name="Shape 83"/>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Shape 84"/>
          <p:cNvSpPr>
            <a:spLocks noGrp="1"/>
          </p:cNvSpPr>
          <p:nvPr>
            <p:ph type="pic" sz="quarter" idx="14"/>
          </p:nvPr>
        </p:nvSpPr>
        <p:spPr>
          <a:xfrm>
            <a:off x="6724518" y="889000"/>
            <a:ext cx="5334001" cy="3771900"/>
          </a:xfrm>
          <a:prstGeom prst="rect">
            <a:avLst/>
          </a:prstGeom>
        </p:spPr>
        <p:txBody>
          <a:bodyPr lIns="91439" tIns="45719" rIns="91439" bIns="45719" anchor="t">
            <a:noAutofit/>
          </a:bodyPr>
          <a:lstStyle/>
          <a:p>
            <a:endParaRPr/>
          </a:p>
        </p:txBody>
      </p:sp>
      <p:sp>
        <p:nvSpPr>
          <p:cNvPr id="85" name="Shape 85"/>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Shape 86"/>
          <p:cNvSpPr>
            <a:spLocks noGrp="1"/>
          </p:cNvSpPr>
          <p:nvPr>
            <p:ph type="sldNum" sz="quarter" idx="2"/>
          </p:nvPr>
        </p:nvSpPr>
        <p:spPr>
          <a:prstGeom prst="rect">
            <a:avLst/>
          </a:prstGeom>
        </p:spPr>
        <p:txBody>
          <a:bodyPr/>
          <a:lstStyle/>
          <a:p>
            <a:fld id="{86CB4B4D-7CA3-9044-876B-883B54F8677D}" type="slidenum">
              <a:t>‹#›</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Shape 2"/>
          <p:cNvSpPr>
            <a:spLocks noGrp="1"/>
          </p:cNvSpPr>
          <p:nvPr>
            <p:ph type="title"/>
          </p:nvPr>
        </p:nvSpPr>
        <p:spPr>
          <a:xfrm>
            <a:off x="952500" y="444500"/>
            <a:ext cx="11099800" cy="2159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Texto del título</a:t>
            </a:r>
          </a:p>
        </p:txBody>
      </p:sp>
      <p:sp>
        <p:nvSpPr>
          <p:cNvPr id="3" name="Shape 3"/>
          <p:cNvSpPr>
            <a:spLocks noGrp="1"/>
          </p:cNvSpPr>
          <p:nvPr>
            <p:ph type="body" idx="1"/>
          </p:nvPr>
        </p:nvSpPr>
        <p:spPr>
          <a:xfrm>
            <a:off x="952500" y="26035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Nivel de texto 1</a:t>
            </a:r>
          </a:p>
          <a:p>
            <a:pPr lvl="1"/>
            <a:r>
              <a:t>Nivel de texto 2</a:t>
            </a:r>
          </a:p>
          <a:p>
            <a:pPr lvl="2"/>
            <a:r>
              <a:t>Nivel de texto 3</a:t>
            </a:r>
          </a:p>
          <a:p>
            <a:pPr lvl="3"/>
            <a:r>
              <a:t>Nivel de texto 4</a:t>
            </a:r>
          </a:p>
          <a:p>
            <a:pPr lvl="4"/>
            <a:r>
              <a:t>Nivel de texto 5</a:t>
            </a:r>
          </a:p>
        </p:txBody>
      </p:sp>
      <p:sp>
        <p:nvSpPr>
          <p:cNvPr id="4" name="Shape 4"/>
          <p:cNvSpPr>
            <a:spLocks noGrp="1"/>
          </p:cNvSpPr>
          <p:nvPr>
            <p:ph type="sldNum" sz="quarter" idx="2"/>
          </p:nvPr>
        </p:nvSpPr>
        <p:spPr>
          <a:xfrm>
            <a:off x="6311798" y="9251950"/>
            <a:ext cx="368504" cy="381000"/>
          </a:xfrm>
          <a:prstGeom prst="rect">
            <a:avLst/>
          </a:prstGeom>
          <a:ln w="12700">
            <a:miter lim="400000"/>
          </a:ln>
        </p:spPr>
        <p:txBody>
          <a:bodyPr wrap="none" lIns="50800" tIns="50800" rIns="50800" bIns="50800">
            <a:spAutoFit/>
          </a:bodyPr>
          <a:lstStyle>
            <a:lvl1pPr>
              <a:defRPr sz="1800"/>
            </a:lvl1pPr>
          </a:lstStyle>
          <a:p>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600" b="0" i="0" u="none" strike="noStrike" cap="none" spc="0" baseline="0">
          <a:ln>
            <a:noFill/>
          </a:ln>
          <a:solidFill>
            <a:srgbClr val="000000"/>
          </a:solidFill>
          <a:uFillTx/>
          <a:latin typeface="+mn-lt"/>
          <a:ea typeface="+mn-ea"/>
          <a:cs typeface="+mn-cs"/>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228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457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685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9144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11430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13716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16002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182880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 name="Logo-Derechos-Digitales-02.png"/>
          <p:cNvPicPr>
            <a:picLocks noChangeAspect="1"/>
          </p:cNvPicPr>
          <p:nvPr/>
        </p:nvPicPr>
        <p:blipFill>
          <a:blip r:embed="rId2">
            <a:extLst/>
          </a:blip>
          <a:stretch>
            <a:fillRect/>
          </a:stretch>
        </p:blipFill>
        <p:spPr>
          <a:xfrm>
            <a:off x="2602567" y="4584693"/>
            <a:ext cx="6555066" cy="1500995"/>
          </a:xfrm>
          <a:prstGeom prst="rect">
            <a:avLst/>
          </a:prstGeom>
          <a:ln w="12700">
            <a:miter lim="400000"/>
          </a:ln>
        </p:spPr>
      </p:pic>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 name="Shape 121"/>
          <p:cNvSpPr>
            <a:spLocks noGrp="1"/>
          </p:cNvSpPr>
          <p:nvPr>
            <p:ph type="body" idx="1"/>
          </p:nvPr>
        </p:nvSpPr>
        <p:spPr>
          <a:prstGeom prst="rect">
            <a:avLst/>
          </a:prstGeom>
        </p:spPr>
        <p:txBody>
          <a:bodyPr anchor="t"/>
          <a:lstStyle/>
          <a:p>
            <a:pPr marL="0" indent="0" defTabSz="457200">
              <a:spcBef>
                <a:spcPts val="0"/>
              </a:spcBef>
              <a:buSzTx/>
              <a:buNone/>
              <a:defRPr sz="4000">
                <a:solidFill>
                  <a:srgbClr val="454545"/>
                </a:solidFill>
                <a:latin typeface="Helvetica"/>
                <a:ea typeface="Helvetica"/>
                <a:cs typeface="Helvetica"/>
                <a:sym typeface="Helvetica"/>
              </a:defRPr>
            </a:pPr>
            <a:r>
              <a:t>Context</a:t>
            </a:r>
          </a:p>
          <a:p>
            <a:pPr marL="0" indent="0" defTabSz="457200">
              <a:spcBef>
                <a:spcPts val="0"/>
              </a:spcBef>
              <a:buSzTx/>
              <a:buNone/>
              <a:defRPr sz="4000">
                <a:solidFill>
                  <a:srgbClr val="454545"/>
                </a:solidFill>
                <a:latin typeface="Helvetica"/>
                <a:ea typeface="Helvetica"/>
                <a:cs typeface="Helvetica"/>
                <a:sym typeface="Helvetica"/>
              </a:defRPr>
            </a:pPr>
            <a:endParaRPr/>
          </a:p>
          <a:p>
            <a:pPr marL="0" indent="0" defTabSz="457200">
              <a:spcBef>
                <a:spcPts val="0"/>
              </a:spcBef>
              <a:buSzTx/>
              <a:buNone/>
              <a:defRPr sz="4000">
                <a:solidFill>
                  <a:srgbClr val="454545"/>
                </a:solidFill>
                <a:latin typeface="Helvetica"/>
                <a:ea typeface="Helvetica"/>
                <a:cs typeface="Helvetica"/>
                <a:sym typeface="Helvetica"/>
              </a:defRPr>
            </a:pPr>
            <a:r>
              <a:t>What is DD?</a:t>
            </a:r>
          </a:p>
          <a:p>
            <a:pPr marL="0" indent="0" defTabSz="457200">
              <a:spcBef>
                <a:spcPts val="0"/>
              </a:spcBef>
              <a:buSzTx/>
              <a:buNone/>
              <a:defRPr sz="4000">
                <a:solidFill>
                  <a:srgbClr val="454545"/>
                </a:solidFill>
                <a:latin typeface="Helvetica"/>
                <a:ea typeface="Helvetica"/>
                <a:cs typeface="Helvetica"/>
                <a:sym typeface="Helvetica"/>
              </a:defRPr>
            </a:pPr>
            <a:r>
              <a:t>How we produce our data? </a:t>
            </a:r>
          </a:p>
          <a:p>
            <a:pPr marL="0" indent="0" defTabSz="457200">
              <a:spcBef>
                <a:spcPts val="0"/>
              </a:spcBef>
              <a:buSzTx/>
              <a:buNone/>
              <a:defRPr sz="4000">
                <a:solidFill>
                  <a:srgbClr val="454545"/>
                </a:solidFill>
                <a:latin typeface="Helvetica"/>
                <a:ea typeface="Helvetica"/>
                <a:cs typeface="Helvetica"/>
                <a:sym typeface="Helvetica"/>
              </a:defRPr>
            </a:pPr>
            <a:r>
              <a:t>Why is it relevant?</a:t>
            </a:r>
          </a:p>
        </p:txBody>
      </p:sp>
    </p:spTree>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 name="Shape 125"/>
          <p:cNvSpPr>
            <a:spLocks noGrp="1"/>
          </p:cNvSpPr>
          <p:nvPr>
            <p:ph type="body" idx="1"/>
          </p:nvPr>
        </p:nvSpPr>
        <p:spPr>
          <a:prstGeom prst="rect">
            <a:avLst/>
          </a:prstGeom>
        </p:spPr>
        <p:txBody>
          <a:bodyPr anchor="t"/>
          <a:lstStyle/>
          <a:p>
            <a:pPr marL="0" indent="0" defTabSz="329184">
              <a:spcBef>
                <a:spcPts val="0"/>
              </a:spcBef>
              <a:buSzTx/>
              <a:buNone/>
              <a:defRPr sz="2880" b="1">
                <a:solidFill>
                  <a:srgbClr val="454545"/>
                </a:solidFill>
                <a:latin typeface="Helvetica"/>
                <a:ea typeface="Helvetica"/>
                <a:cs typeface="Helvetica"/>
                <a:sym typeface="Helvetica"/>
              </a:defRPr>
            </a:pPr>
            <a:r>
              <a:t>Main points</a:t>
            </a:r>
            <a:br/>
            <a:endParaRPr b="0"/>
          </a:p>
          <a:p>
            <a:pPr marL="0" indent="0" defTabSz="329184">
              <a:spcBef>
                <a:spcPts val="0"/>
              </a:spcBef>
              <a:buSzTx/>
              <a:buNone/>
              <a:defRPr sz="2880">
                <a:solidFill>
                  <a:srgbClr val="454545"/>
                </a:solidFill>
                <a:latin typeface="Helvetica"/>
                <a:ea typeface="Helvetica"/>
                <a:cs typeface="Helvetica"/>
                <a:sym typeface="Helvetica"/>
              </a:defRPr>
            </a:pPr>
            <a:r>
              <a:t>Standarization</a:t>
            </a:r>
          </a:p>
          <a:p>
            <a:pPr marL="0" indent="0" defTabSz="329184">
              <a:spcBef>
                <a:spcPts val="0"/>
              </a:spcBef>
              <a:buSzTx/>
              <a:buNone/>
              <a:defRPr sz="2880">
                <a:solidFill>
                  <a:srgbClr val="454545"/>
                </a:solidFill>
                <a:latin typeface="Helvetica"/>
                <a:ea typeface="Helvetica"/>
                <a:cs typeface="Helvetica"/>
                <a:sym typeface="Helvetica"/>
              </a:defRPr>
            </a:pPr>
            <a:r>
              <a:t>Long time preservation</a:t>
            </a:r>
          </a:p>
          <a:p>
            <a:pPr marL="0" indent="0" defTabSz="329184">
              <a:spcBef>
                <a:spcPts val="0"/>
              </a:spcBef>
              <a:buSzTx/>
              <a:buNone/>
              <a:defRPr sz="2880">
                <a:solidFill>
                  <a:srgbClr val="454545"/>
                </a:solidFill>
                <a:latin typeface="Helvetica"/>
                <a:ea typeface="Helvetica"/>
                <a:cs typeface="Helvetica"/>
                <a:sym typeface="Helvetica"/>
              </a:defRPr>
            </a:pPr>
            <a:r>
              <a:t>Integrity</a:t>
            </a:r>
          </a:p>
          <a:p>
            <a:pPr marL="0" indent="0" defTabSz="329184">
              <a:spcBef>
                <a:spcPts val="0"/>
              </a:spcBef>
              <a:buSzTx/>
              <a:buNone/>
              <a:defRPr sz="2880">
                <a:solidFill>
                  <a:srgbClr val="454545"/>
                </a:solidFill>
                <a:latin typeface="Helvetica"/>
                <a:ea typeface="Helvetica"/>
                <a:cs typeface="Helvetica"/>
                <a:sym typeface="Helvetica"/>
              </a:defRPr>
            </a:pPr>
            <a:r>
              <a:t>Replication</a:t>
            </a:r>
          </a:p>
          <a:p>
            <a:pPr marL="0" indent="0" defTabSz="329184">
              <a:spcBef>
                <a:spcPts val="0"/>
              </a:spcBef>
              <a:buSzTx/>
              <a:buNone/>
              <a:defRPr sz="2880">
                <a:solidFill>
                  <a:srgbClr val="454545"/>
                </a:solidFill>
                <a:latin typeface="Helvetica"/>
                <a:ea typeface="Helvetica"/>
                <a:cs typeface="Helvetica"/>
                <a:sym typeface="Helvetica"/>
              </a:defRPr>
            </a:pPr>
            <a:r>
              <a:t>Security</a:t>
            </a:r>
          </a:p>
          <a:p>
            <a:pPr marL="0" indent="0" defTabSz="329184">
              <a:spcBef>
                <a:spcPts val="0"/>
              </a:spcBef>
              <a:buSzTx/>
              <a:buNone/>
              <a:defRPr sz="2880">
                <a:solidFill>
                  <a:srgbClr val="454545"/>
                </a:solidFill>
                <a:latin typeface="Helvetica"/>
                <a:ea typeface="Helvetica"/>
                <a:cs typeface="Helvetica"/>
                <a:sym typeface="Helvetica"/>
              </a:defRPr>
            </a:pPr>
            <a:endParaRPr/>
          </a:p>
          <a:p>
            <a:pPr marL="0" indent="0" defTabSz="329184">
              <a:spcBef>
                <a:spcPts val="0"/>
              </a:spcBef>
              <a:buSzTx/>
              <a:buNone/>
              <a:defRPr sz="2880" b="1">
                <a:solidFill>
                  <a:srgbClr val="454545"/>
                </a:solidFill>
                <a:latin typeface="Helvetica"/>
                <a:ea typeface="Helvetica"/>
                <a:cs typeface="Helvetica"/>
                <a:sym typeface="Helvetica"/>
              </a:defRPr>
            </a:pPr>
            <a:r>
              <a:t>Characteristics</a:t>
            </a:r>
          </a:p>
          <a:p>
            <a:pPr marL="0" indent="0" defTabSz="329184">
              <a:spcBef>
                <a:spcPts val="0"/>
              </a:spcBef>
              <a:buSzTx/>
              <a:buNone/>
              <a:defRPr sz="2880">
                <a:solidFill>
                  <a:srgbClr val="454545"/>
                </a:solidFill>
                <a:latin typeface="Helvetica"/>
                <a:ea typeface="Helvetica"/>
                <a:cs typeface="Helvetica"/>
                <a:sym typeface="Helvetica"/>
              </a:defRPr>
            </a:pPr>
            <a:r>
              <a:t>Internal and external access: </a:t>
            </a:r>
            <a:r>
              <a:rPr i="1"/>
              <a:t>with role separation</a:t>
            </a:r>
          </a:p>
          <a:p>
            <a:pPr marL="0" indent="0" defTabSz="329184">
              <a:spcBef>
                <a:spcPts val="0"/>
              </a:spcBef>
              <a:buSzTx/>
              <a:buNone/>
              <a:defRPr sz="2880">
                <a:solidFill>
                  <a:srgbClr val="454545"/>
                </a:solidFill>
                <a:latin typeface="Helvetica"/>
                <a:ea typeface="Helvetica"/>
                <a:cs typeface="Helvetica"/>
                <a:sym typeface="Helvetica"/>
              </a:defRPr>
            </a:pPr>
            <a:r>
              <a:t>Metadata management:</a:t>
            </a:r>
            <a:r>
              <a:rPr i="1"/>
              <a:t> storage, publication, faster search, access.</a:t>
            </a:r>
          </a:p>
          <a:p>
            <a:pPr marL="0" indent="0" defTabSz="329184">
              <a:spcBef>
                <a:spcPts val="0"/>
              </a:spcBef>
              <a:buSzTx/>
              <a:buNone/>
              <a:defRPr sz="2880">
                <a:solidFill>
                  <a:srgbClr val="454545"/>
                </a:solidFill>
                <a:latin typeface="Helvetica"/>
                <a:ea typeface="Helvetica"/>
                <a:cs typeface="Helvetica"/>
                <a:sym typeface="Helvetica"/>
              </a:defRPr>
            </a:pPr>
            <a:r>
              <a:t>Integrated with the workflow: </a:t>
            </a:r>
            <a:r>
              <a:rPr i="1"/>
              <a:t>less extra work, DMS as a tool, integrated from the beginning</a:t>
            </a:r>
          </a:p>
        </p:txBody>
      </p:sp>
    </p:spTree>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9" name="Shape 129"/>
          <p:cNvSpPr>
            <a:spLocks noGrp="1"/>
          </p:cNvSpPr>
          <p:nvPr>
            <p:ph type="body" idx="1"/>
          </p:nvPr>
        </p:nvSpPr>
        <p:spPr>
          <a:prstGeom prst="rect">
            <a:avLst/>
          </a:prstGeom>
        </p:spPr>
        <p:txBody>
          <a:bodyPr/>
          <a:lstStyle/>
          <a:p>
            <a:pPr marL="0" indent="0" defTabSz="457200">
              <a:spcBef>
                <a:spcPts val="0"/>
              </a:spcBef>
              <a:buSzTx/>
              <a:buNone/>
              <a:defRPr sz="3300" b="1">
                <a:solidFill>
                  <a:srgbClr val="454545"/>
                </a:solidFill>
                <a:latin typeface="Helvetica"/>
                <a:ea typeface="Helvetica"/>
                <a:cs typeface="Helvetica"/>
                <a:sym typeface="Helvetica"/>
              </a:defRPr>
            </a:pPr>
            <a:r>
              <a:t>What went well? </a:t>
            </a:r>
            <a:endParaRPr b="0"/>
          </a:p>
          <a:p>
            <a:pPr marL="0" indent="0" defTabSz="457200">
              <a:spcBef>
                <a:spcPts val="0"/>
              </a:spcBef>
              <a:buSzTx/>
              <a:buNone/>
              <a:defRPr sz="3300" i="1">
                <a:solidFill>
                  <a:srgbClr val="454545"/>
                </a:solidFill>
                <a:latin typeface="Helvetica"/>
                <a:ea typeface="Helvetica"/>
                <a:cs typeface="Helvetica"/>
                <a:sym typeface="Helvetica"/>
              </a:defRPr>
            </a:pPr>
            <a:endParaRPr b="0"/>
          </a:p>
          <a:p>
            <a:pPr marL="0" indent="0" defTabSz="457200">
              <a:spcBef>
                <a:spcPts val="0"/>
              </a:spcBef>
              <a:buSzTx/>
              <a:buNone/>
              <a:defRPr sz="3300" i="1">
                <a:solidFill>
                  <a:srgbClr val="454545"/>
                </a:solidFill>
                <a:latin typeface="Helvetica"/>
                <a:ea typeface="Helvetica"/>
                <a:cs typeface="Helvetica"/>
                <a:sym typeface="Helvetica"/>
              </a:defRPr>
            </a:pPr>
            <a:r>
              <a:t>Replication</a:t>
            </a:r>
          </a:p>
          <a:p>
            <a:pPr marL="0" indent="0" defTabSz="457200">
              <a:spcBef>
                <a:spcPts val="0"/>
              </a:spcBef>
              <a:buSzTx/>
              <a:buNone/>
              <a:defRPr sz="3300">
                <a:solidFill>
                  <a:srgbClr val="454545"/>
                </a:solidFill>
                <a:latin typeface="Helvetica"/>
                <a:ea typeface="Helvetica"/>
                <a:cs typeface="Helvetica"/>
                <a:sym typeface="Helvetica"/>
              </a:defRPr>
            </a:pPr>
            <a:r>
              <a:t>Access to knowledge position, specialized professionals, collaborative work-platform instead of privative software, working in open/standard formats from the beggining.</a:t>
            </a:r>
          </a:p>
          <a:p>
            <a:pPr marL="0" indent="0" defTabSz="457200">
              <a:spcBef>
                <a:spcPts val="0"/>
              </a:spcBef>
              <a:buSzTx/>
              <a:buNone/>
              <a:defRPr sz="3300" i="1">
                <a:solidFill>
                  <a:srgbClr val="454545"/>
                </a:solidFill>
                <a:latin typeface="Helvetica"/>
                <a:ea typeface="Helvetica"/>
                <a:cs typeface="Helvetica"/>
                <a:sym typeface="Helvetica"/>
              </a:defRPr>
            </a:pPr>
            <a:endParaRPr/>
          </a:p>
          <a:p>
            <a:pPr marL="0" indent="0" defTabSz="457200">
              <a:spcBef>
                <a:spcPts val="0"/>
              </a:spcBef>
              <a:buSzTx/>
              <a:buNone/>
              <a:defRPr sz="3300" i="1">
                <a:solidFill>
                  <a:srgbClr val="454545"/>
                </a:solidFill>
                <a:latin typeface="Helvetica"/>
                <a:ea typeface="Helvetica"/>
                <a:cs typeface="Helvetica"/>
                <a:sym typeface="Helvetica"/>
              </a:defRPr>
            </a:pPr>
            <a:r>
              <a:t>Security </a:t>
            </a:r>
          </a:p>
          <a:p>
            <a:pPr marL="0" indent="0" defTabSz="457200">
              <a:spcBef>
                <a:spcPts val="0"/>
              </a:spcBef>
              <a:buSzTx/>
              <a:buNone/>
              <a:defRPr sz="3300">
                <a:solidFill>
                  <a:srgbClr val="454545"/>
                </a:solidFill>
                <a:latin typeface="Helvetica"/>
                <a:ea typeface="Helvetica"/>
                <a:cs typeface="Helvetica"/>
                <a:sym typeface="Helvetica"/>
              </a:defRPr>
            </a:pPr>
            <a:r>
              <a:t>Ensure privacy, anonimity when its required, contract and protocols built case by case, encoded in transport and storage, compartimentalized DMS with 3 differents level of access, sensitive data aisled, access through VPN.</a:t>
            </a:r>
          </a:p>
        </p:txBody>
      </p:sp>
    </p:spTree>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 name="Shape 133"/>
          <p:cNvSpPr>
            <a:spLocks noGrp="1"/>
          </p:cNvSpPr>
          <p:nvPr>
            <p:ph type="body" idx="1"/>
          </p:nvPr>
        </p:nvSpPr>
        <p:spPr>
          <a:prstGeom prst="rect">
            <a:avLst/>
          </a:prstGeom>
        </p:spPr>
        <p:txBody>
          <a:bodyPr/>
          <a:lstStyle/>
          <a:p>
            <a:pPr marL="0" indent="0" defTabSz="388620">
              <a:spcBef>
                <a:spcPts val="0"/>
              </a:spcBef>
              <a:buSzTx/>
              <a:buNone/>
              <a:defRPr sz="2805" b="1">
                <a:solidFill>
                  <a:srgbClr val="454545"/>
                </a:solidFill>
                <a:latin typeface="Helvetica"/>
                <a:ea typeface="Helvetica"/>
                <a:cs typeface="Helvetica"/>
                <a:sym typeface="Helvetica"/>
              </a:defRPr>
            </a:pPr>
            <a:r>
              <a:t>What was a challenge </a:t>
            </a:r>
            <a:endParaRPr b="0"/>
          </a:p>
          <a:p>
            <a:pPr marL="0" indent="0" defTabSz="388620">
              <a:spcBef>
                <a:spcPts val="0"/>
              </a:spcBef>
              <a:buSzTx/>
              <a:buNone/>
              <a:defRPr sz="2805" i="1">
                <a:solidFill>
                  <a:srgbClr val="454545"/>
                </a:solidFill>
                <a:latin typeface="Helvetica"/>
                <a:ea typeface="Helvetica"/>
                <a:cs typeface="Helvetica"/>
                <a:sym typeface="Helvetica"/>
              </a:defRPr>
            </a:pPr>
            <a:endParaRPr b="0"/>
          </a:p>
          <a:p>
            <a:pPr marL="0" indent="0" defTabSz="388620">
              <a:spcBef>
                <a:spcPts val="0"/>
              </a:spcBef>
              <a:buSzTx/>
              <a:buNone/>
              <a:defRPr sz="2805" i="1">
                <a:solidFill>
                  <a:srgbClr val="454545"/>
                </a:solidFill>
                <a:latin typeface="Helvetica"/>
                <a:ea typeface="Helvetica"/>
                <a:cs typeface="Helvetica"/>
                <a:sym typeface="Helvetica"/>
              </a:defRPr>
            </a:pPr>
            <a:r>
              <a:t>Standarization</a:t>
            </a:r>
          </a:p>
          <a:p>
            <a:pPr marL="0" indent="0" defTabSz="388620">
              <a:spcBef>
                <a:spcPts val="0"/>
              </a:spcBef>
              <a:buSzTx/>
              <a:buNone/>
              <a:defRPr sz="2805">
                <a:solidFill>
                  <a:srgbClr val="454545"/>
                </a:solidFill>
                <a:latin typeface="Helvetica"/>
                <a:ea typeface="Helvetica"/>
                <a:cs typeface="Helvetica"/>
                <a:sym typeface="Helvetica"/>
              </a:defRPr>
            </a:pPr>
            <a:r>
              <a:t>Different formats and types of data, categorization and organization, guides over the subjects, avoid rigid structure. </a:t>
            </a:r>
          </a:p>
          <a:p>
            <a:pPr marL="0" indent="0" defTabSz="388620">
              <a:spcBef>
                <a:spcPts val="0"/>
              </a:spcBef>
              <a:buSzTx/>
              <a:buNone/>
              <a:defRPr sz="2805">
                <a:solidFill>
                  <a:srgbClr val="454545"/>
                </a:solidFill>
                <a:latin typeface="Helvetica"/>
                <a:ea typeface="Helvetica"/>
                <a:cs typeface="Helvetica"/>
                <a:sym typeface="Helvetica"/>
              </a:defRPr>
            </a:pPr>
            <a:endParaRPr/>
          </a:p>
          <a:p>
            <a:pPr marL="0" indent="0" defTabSz="388620">
              <a:spcBef>
                <a:spcPts val="0"/>
              </a:spcBef>
              <a:buSzTx/>
              <a:buNone/>
              <a:defRPr sz="2805" i="1">
                <a:solidFill>
                  <a:srgbClr val="454545"/>
                </a:solidFill>
                <a:latin typeface="Helvetica"/>
                <a:ea typeface="Helvetica"/>
                <a:cs typeface="Helvetica"/>
                <a:sym typeface="Helvetica"/>
              </a:defRPr>
            </a:pPr>
            <a:r>
              <a:t>Integrity</a:t>
            </a:r>
          </a:p>
          <a:p>
            <a:pPr marL="0" indent="0" defTabSz="388620">
              <a:spcBef>
                <a:spcPts val="0"/>
              </a:spcBef>
              <a:buSzTx/>
              <a:buNone/>
              <a:defRPr sz="2805">
                <a:solidFill>
                  <a:srgbClr val="454545"/>
                </a:solidFill>
                <a:latin typeface="Helvetica"/>
                <a:ea typeface="Helvetica"/>
                <a:cs typeface="Helvetica"/>
                <a:sym typeface="Helvetica"/>
              </a:defRPr>
            </a:pPr>
            <a:r>
              <a:t>Checked by the DMS software</a:t>
            </a:r>
          </a:p>
          <a:p>
            <a:pPr marL="0" indent="0" defTabSz="388620">
              <a:spcBef>
                <a:spcPts val="0"/>
              </a:spcBef>
              <a:buSzTx/>
              <a:buNone/>
              <a:defRPr sz="2805">
                <a:solidFill>
                  <a:srgbClr val="454545"/>
                </a:solidFill>
                <a:latin typeface="Helvetica"/>
                <a:ea typeface="Helvetica"/>
                <a:cs typeface="Helvetica"/>
                <a:sym typeface="Helvetica"/>
              </a:defRPr>
            </a:pPr>
            <a:endParaRPr/>
          </a:p>
          <a:p>
            <a:pPr marL="0" indent="0" defTabSz="388620">
              <a:spcBef>
                <a:spcPts val="0"/>
              </a:spcBef>
              <a:buSzTx/>
              <a:buNone/>
              <a:defRPr sz="2805" i="1">
                <a:solidFill>
                  <a:srgbClr val="454545"/>
                </a:solidFill>
                <a:latin typeface="Helvetica"/>
                <a:ea typeface="Helvetica"/>
                <a:cs typeface="Helvetica"/>
                <a:sym typeface="Helvetica"/>
              </a:defRPr>
            </a:pPr>
            <a:r>
              <a:t>Storage</a:t>
            </a:r>
          </a:p>
          <a:p>
            <a:pPr marL="0" indent="0" defTabSz="388620">
              <a:spcBef>
                <a:spcPts val="0"/>
              </a:spcBef>
              <a:buSzTx/>
              <a:buNone/>
              <a:defRPr sz="2805">
                <a:solidFill>
                  <a:srgbClr val="454545"/>
                </a:solidFill>
                <a:latin typeface="Helvetica"/>
                <a:ea typeface="Helvetica"/>
                <a:cs typeface="Helvetica"/>
                <a:sym typeface="Helvetica"/>
              </a:defRPr>
            </a:pPr>
            <a:r>
              <a:t>Save the main file and then only the changes</a:t>
            </a:r>
          </a:p>
          <a:p>
            <a:pPr marL="0" indent="0" defTabSz="388620">
              <a:spcBef>
                <a:spcPts val="0"/>
              </a:spcBef>
              <a:buSzTx/>
              <a:buNone/>
              <a:defRPr sz="2805">
                <a:solidFill>
                  <a:srgbClr val="454545"/>
                </a:solidFill>
                <a:latin typeface="Helvetica"/>
                <a:ea typeface="Helvetica"/>
                <a:cs typeface="Helvetica"/>
                <a:sym typeface="Helvetica"/>
              </a:defRPr>
            </a:pPr>
            <a:endParaRPr/>
          </a:p>
          <a:p>
            <a:pPr marL="0" indent="0" defTabSz="388620">
              <a:spcBef>
                <a:spcPts val="0"/>
              </a:spcBef>
              <a:buSzTx/>
              <a:buNone/>
              <a:defRPr sz="2805" i="1">
                <a:solidFill>
                  <a:srgbClr val="454545"/>
                </a:solidFill>
                <a:latin typeface="Helvetica"/>
                <a:ea typeface="Helvetica"/>
                <a:cs typeface="Helvetica"/>
                <a:sym typeface="Helvetica"/>
              </a:defRPr>
            </a:pPr>
            <a:r>
              <a:t>Distribution</a:t>
            </a:r>
          </a:p>
          <a:p>
            <a:pPr marL="0" indent="0" defTabSz="388620">
              <a:spcBef>
                <a:spcPts val="0"/>
              </a:spcBef>
              <a:buSzTx/>
              <a:buNone/>
              <a:defRPr sz="2805">
                <a:solidFill>
                  <a:srgbClr val="454545"/>
                </a:solidFill>
                <a:latin typeface="Helvetica"/>
                <a:ea typeface="Helvetica"/>
                <a:cs typeface="Helvetica"/>
                <a:sym typeface="Helvetica"/>
              </a:defRPr>
            </a:pPr>
            <a:r>
              <a:t>Our website, archive.org and the p2p cuestion</a:t>
            </a:r>
          </a:p>
        </p:txBody>
      </p:sp>
    </p:spTree>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 name="Shape 137"/>
          <p:cNvSpPr>
            <a:spLocks noGrp="1"/>
          </p:cNvSpPr>
          <p:nvPr>
            <p:ph type="body" idx="1"/>
          </p:nvPr>
        </p:nvSpPr>
        <p:spPr>
          <a:prstGeom prst="rect">
            <a:avLst/>
          </a:prstGeom>
        </p:spPr>
        <p:txBody>
          <a:bodyPr/>
          <a:lstStyle/>
          <a:p>
            <a:pPr marL="0" indent="0" defTabSz="457200">
              <a:spcBef>
                <a:spcPts val="0"/>
              </a:spcBef>
              <a:buSzTx/>
              <a:buNone/>
              <a:defRPr sz="3400" b="1">
                <a:solidFill>
                  <a:srgbClr val="454545"/>
                </a:solidFill>
                <a:latin typeface="Helvetica"/>
                <a:ea typeface="Helvetica"/>
                <a:cs typeface="Helvetica"/>
                <a:sym typeface="Helvetica"/>
              </a:defRPr>
            </a:pPr>
            <a:r>
              <a:t>What have you learned through the process of the project?</a:t>
            </a:r>
          </a:p>
          <a:p>
            <a:pPr marL="0" indent="0" defTabSz="457200">
              <a:spcBef>
                <a:spcPts val="0"/>
              </a:spcBef>
              <a:buSzTx/>
              <a:buNone/>
              <a:defRPr sz="3400">
                <a:solidFill>
                  <a:srgbClr val="454545"/>
                </a:solidFill>
                <a:latin typeface="Helvetica"/>
                <a:ea typeface="Helvetica"/>
                <a:cs typeface="Helvetica"/>
                <a:sym typeface="Helvetica"/>
              </a:defRPr>
            </a:pPr>
            <a:endParaRPr/>
          </a:p>
          <a:p>
            <a:pPr marL="0" indent="0" defTabSz="457200">
              <a:spcBef>
                <a:spcPts val="0"/>
              </a:spcBef>
              <a:buSzTx/>
              <a:buNone/>
              <a:defRPr sz="3400">
                <a:solidFill>
                  <a:srgbClr val="454545"/>
                </a:solidFill>
                <a:latin typeface="Helvetica"/>
                <a:ea typeface="Helvetica"/>
                <a:cs typeface="Helvetica"/>
                <a:sym typeface="Helvetica"/>
              </a:defRPr>
            </a:pPr>
            <a:r>
              <a:t>When we share / We collect</a:t>
            </a:r>
          </a:p>
          <a:p>
            <a:pPr marL="0" indent="0" defTabSz="457200">
              <a:spcBef>
                <a:spcPts val="0"/>
              </a:spcBef>
              <a:buSzTx/>
              <a:buNone/>
              <a:defRPr sz="3400">
                <a:solidFill>
                  <a:srgbClr val="454545"/>
                </a:solidFill>
                <a:latin typeface="Helvetica"/>
                <a:ea typeface="Helvetica"/>
                <a:cs typeface="Helvetica"/>
                <a:sym typeface="Helvetica"/>
              </a:defRPr>
            </a:pPr>
            <a:r>
              <a:t>Metadata, our favorite description</a:t>
            </a:r>
          </a:p>
          <a:p>
            <a:pPr marL="0" indent="0" defTabSz="457200">
              <a:spcBef>
                <a:spcPts val="0"/>
              </a:spcBef>
              <a:buSzTx/>
              <a:buNone/>
              <a:defRPr sz="3400">
                <a:solidFill>
                  <a:srgbClr val="454545"/>
                </a:solidFill>
                <a:latin typeface="Helvetica"/>
                <a:ea typeface="Helvetica"/>
                <a:cs typeface="Helvetica"/>
                <a:sym typeface="Helvetica"/>
              </a:defRPr>
            </a:pPr>
            <a:r>
              <a:t>Latin América / Freedom of expression issues</a:t>
            </a:r>
          </a:p>
          <a:p>
            <a:pPr marL="0" indent="0" defTabSz="457200">
              <a:spcBef>
                <a:spcPts val="0"/>
              </a:spcBef>
              <a:buSzTx/>
              <a:buNone/>
              <a:defRPr sz="3400">
                <a:solidFill>
                  <a:srgbClr val="454545"/>
                </a:solidFill>
                <a:latin typeface="Helvetica"/>
                <a:ea typeface="Helvetica"/>
                <a:cs typeface="Helvetica"/>
                <a:sym typeface="Helvetica"/>
              </a:defRPr>
            </a:pPr>
            <a:r>
              <a:t>Images are the favourite resource</a:t>
            </a:r>
          </a:p>
        </p:txBody>
      </p:sp>
    </p:spTree>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1" name="Logo-Derechos-Digitales-02.png"/>
          <p:cNvPicPr>
            <a:picLocks noChangeAspect="1"/>
          </p:cNvPicPr>
          <p:nvPr/>
        </p:nvPicPr>
        <p:blipFill>
          <a:blip r:embed="rId2">
            <a:extLst/>
          </a:blip>
          <a:stretch>
            <a:fillRect/>
          </a:stretch>
        </p:blipFill>
        <p:spPr>
          <a:xfrm>
            <a:off x="2602567" y="4584693"/>
            <a:ext cx="6555066" cy="1500995"/>
          </a:xfrm>
          <a:prstGeom prst="rect">
            <a:avLst/>
          </a:prstGeom>
          <a:ln w="12700">
            <a:miter lim="400000"/>
          </a:ln>
        </p:spPr>
      </p:pic>
    </p:spTree>
  </p:cSld>
  <p:clrMapOvr>
    <a:masterClrMapping/>
  </p:clrMapOvr>
  <p:transition spd="slow"/>
</p:sld>
</file>

<file path=ppt/theme/_rels/theme1.xml.rels><?xml version="1.0" encoding="UTF-8" standalone="yes"?>
<Relationships xmlns="http://schemas.openxmlformats.org/package/2006/relationships"><Relationship Id="rId1" Type="http://schemas.openxmlformats.org/officeDocument/2006/relationships/image" Target="../media/image1.png"/></Relationships>
</file>

<file path=ppt/theme/_rels/theme2.xml.rels><?xml version="1.0" encoding="UTF-8" standalone="yes"?>
<Relationships xmlns="http://schemas.openxmlformats.org/package/2006/relationships"><Relationship Id="rId1" Type="http://schemas.openxmlformats.org/officeDocument/2006/relationships/image" Target="../media/image1.png"/></Relationships>
</file>

<file path=ppt/theme/theme1.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3585F"/>
      </a:dk2>
      <a:lt2>
        <a:srgbClr val="DCDEE0"/>
      </a:lt2>
      <a:accent1>
        <a:srgbClr val="0365C0"/>
      </a:accent1>
      <a:accent2>
        <a:srgbClr val="00882B"/>
      </a:accent2>
      <a:accent3>
        <a:srgbClr val="DCBD23"/>
      </a:accent3>
      <a:accent4>
        <a:srgbClr val="DE6A10"/>
      </a:accent4>
      <a:accent5>
        <a:srgbClr val="C82506"/>
      </a:accent5>
      <a:accent6>
        <a:srgbClr val="773F9B"/>
      </a:accent6>
      <a:hlink>
        <a:srgbClr val="0000FF"/>
      </a:hlink>
      <a:folHlink>
        <a:srgbClr val="FF00FF"/>
      </a:folHlink>
    </a:clrScheme>
    <a:fontScheme name="White">
      <a:majorFont>
        <a:latin typeface="Helvetica Light"/>
        <a:ea typeface="Helvetica Light"/>
        <a:cs typeface="Helvetica Light"/>
      </a:majorFont>
      <a:minorFont>
        <a:latin typeface="Helvetica Light"/>
        <a:ea typeface="Helvetica Light"/>
        <a:cs typeface="Helvetica Light"/>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rotWithShape="0">
              <a:srgbClr val="000000">
                <a:alpha val="50000"/>
              </a:srgbClr>
            </a:outerShdw>
          </a:effectLst>
        </a:effectStyle>
        <a:effectStyle>
          <a:effectLst>
            <a:outerShdw blurRad="50800" dist="12700" rotWithShape="0">
              <a:srgbClr val="000000">
                <a:alpha val="50000"/>
              </a:srgbClr>
            </a:outerShdw>
          </a:effectLst>
        </a:effectStyle>
        <a:effectStyle>
          <a:effectLst>
            <a:outerShdw blurRad="38100" dist="25400" dir="5400000" rotWithShape="0">
              <a:srgbClr val="000000">
                <a:alpha val="50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lipFill rotWithShape="1">
          <a:blip xmlns:r="http://schemas.openxmlformats.org/officeDocument/2006/relationships" r:embed="rId1"/>
          <a:srcRect/>
          <a:tile tx="0" ty="0" sx="100000" sy="100000" flip="none" algn="tl"/>
        </a:blipFill>
        <a:ln w="12700" cap="flat">
          <a:noFill/>
          <a:miter lim="400000"/>
        </a:ln>
        <a:effectLst>
          <a:outerShdw blurRad="38100" dist="25400" dir="5400000" rotWithShape="0">
            <a:srgbClr val="000000">
              <a:alpha val="50000"/>
            </a:srgbClr>
          </a:outerShdw>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0" i="0" u="none" strike="noStrike" cap="none" spc="0" normalizeH="0" baseline="0">
            <a:ln>
              <a:noFill/>
            </a:ln>
            <a:solidFill>
              <a:srgbClr val="FFFFFF"/>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mn-lt"/>
            <a:ea typeface="+mn-ea"/>
            <a:cs typeface="+mn-cs"/>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772</Words>
  <Application>Microsoft Office PowerPoint</Application>
  <PresentationFormat>Custom</PresentationFormat>
  <Paragraphs>82</Paragraphs>
  <Slides>7</Slides>
  <Notes>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7</vt:i4>
      </vt:variant>
    </vt:vector>
  </HeadingPairs>
  <TitlesOfParts>
    <vt:vector size="11" baseType="lpstr">
      <vt:lpstr>Helvetica</vt:lpstr>
      <vt:lpstr>Helvetica Light</vt:lpstr>
      <vt:lpstr>Helvetica Neue</vt:lpstr>
      <vt:lpstr>White</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Barbara Porrett</dc:creator>
  <cp:lastModifiedBy>Barbara Porrett</cp:lastModifiedBy>
  <cp:revision>1</cp:revision>
  <dcterms:modified xsi:type="dcterms:W3CDTF">2016-12-01T12:53:04Z</dcterms:modified>
</cp:coreProperties>
</file>